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</p:sldIdLst>
  <p:sldSz cx="9144000" cy="5143500" type="screen16x9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>
        <p:scale>
          <a:sx n="161" d="100"/>
          <a:sy n="161" d="100"/>
        </p:scale>
        <p:origin x="-90" y="-21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22885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2913063" y="0"/>
            <a:ext cx="222885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83794A-A92E-490B-9715-DC724E857A29}" type="datetimeFigureOut">
              <a:rPr lang="ru-RU" smtClean="0"/>
              <a:t>24.03.2026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-47625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514350" y="4343400"/>
            <a:ext cx="41148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22885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2913063" y="8685213"/>
            <a:ext cx="222885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8C5E48-8D0F-4C6C-8A21-0A0FEA1E27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80973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 txBox="1"/>
          <p:nvPr/>
        </p:nvSpPr>
        <p:spPr>
          <a:xfrm>
            <a:off x="1525900" y="360000"/>
            <a:ext cx="6092100" cy="2872846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0" indent="0" algn="ctr">
              <a:lnSpc>
                <a:spcPct val="80000"/>
              </a:lnSpc>
              <a:buNone/>
            </a:pPr>
            <a:endParaRPr lang="ru-RU" sz="3367" b="1" dirty="0" smtClean="0">
              <a:solidFill>
                <a:srgbClr val="FFFFFF"/>
              </a:solidFill>
              <a:latin typeface="Arial" pitchFamily="34" charset="0"/>
              <a:ea typeface="Arial" pitchFamily="34" charset="-122"/>
              <a:cs typeface="Arial" pitchFamily="34" charset="-120"/>
            </a:endParaRPr>
          </a:p>
          <a:p>
            <a:pPr marL="0" indent="0" algn="ctr">
              <a:lnSpc>
                <a:spcPct val="80000"/>
              </a:lnSpc>
              <a:buNone/>
            </a:pPr>
            <a:endParaRPr lang="ru-RU" sz="3367" b="1" dirty="0">
              <a:solidFill>
                <a:srgbClr val="FFFFFF"/>
              </a:solidFill>
              <a:latin typeface="Arial" pitchFamily="34" charset="0"/>
              <a:ea typeface="Arial" pitchFamily="34" charset="-122"/>
              <a:cs typeface="Arial" pitchFamily="34" charset="-120"/>
            </a:endParaRPr>
          </a:p>
          <a:p>
            <a:pPr marL="0" indent="0" algn="ctr">
              <a:lnSpc>
                <a:spcPct val="80000"/>
              </a:lnSpc>
              <a:buNone/>
            </a:pPr>
            <a:endParaRPr lang="ru-RU" sz="3367" b="1" dirty="0" smtClean="0">
              <a:solidFill>
                <a:srgbClr val="FFFFFF"/>
              </a:solidFill>
              <a:latin typeface="Arial" pitchFamily="34" charset="0"/>
              <a:ea typeface="Arial" pitchFamily="34" charset="-122"/>
              <a:cs typeface="Arial" pitchFamily="34" charset="-120"/>
            </a:endParaRPr>
          </a:p>
          <a:p>
            <a:pPr marL="0" indent="0" algn="ctr">
              <a:lnSpc>
                <a:spcPct val="80000"/>
              </a:lnSpc>
              <a:buNone/>
            </a:pPr>
            <a:endParaRPr lang="ru-RU" sz="3367" b="1" dirty="0">
              <a:solidFill>
                <a:srgbClr val="FFFFFF"/>
              </a:solidFill>
              <a:latin typeface="Arial" pitchFamily="34" charset="0"/>
              <a:ea typeface="Arial" pitchFamily="34" charset="-122"/>
              <a:cs typeface="Arial" pitchFamily="34" charset="-120"/>
            </a:endParaRPr>
          </a:p>
          <a:p>
            <a:pPr marL="0" indent="0" algn="ctr">
              <a:lnSpc>
                <a:spcPct val="80000"/>
              </a:lnSpc>
              <a:buNone/>
            </a:pPr>
            <a:endParaRPr lang="ru-RU" sz="3367" b="1" dirty="0" smtClean="0">
              <a:solidFill>
                <a:srgbClr val="FFFFFF"/>
              </a:solidFill>
              <a:latin typeface="Arial" pitchFamily="34" charset="0"/>
              <a:ea typeface="Arial" pitchFamily="34" charset="-122"/>
              <a:cs typeface="Arial" pitchFamily="34" charset="-120"/>
            </a:endParaRPr>
          </a:p>
          <a:p>
            <a:pPr marL="0" indent="0" algn="ctr">
              <a:lnSpc>
                <a:spcPct val="80000"/>
              </a:lnSpc>
              <a:buNone/>
            </a:pPr>
            <a:endParaRPr lang="ru-RU" sz="3367" b="1" dirty="0">
              <a:solidFill>
                <a:srgbClr val="FFFFFF"/>
              </a:solidFill>
              <a:latin typeface="Arial" pitchFamily="34" charset="0"/>
              <a:ea typeface="Arial" pitchFamily="34" charset="-122"/>
              <a:cs typeface="Arial" pitchFamily="34" charset="-120"/>
            </a:endParaRPr>
          </a:p>
          <a:p>
            <a:pPr marL="0" indent="0" algn="ctr">
              <a:lnSpc>
                <a:spcPct val="80000"/>
              </a:lnSpc>
              <a:buNone/>
            </a:pPr>
            <a:r>
              <a:rPr lang="ru-RU" sz="2400" b="1" dirty="0" smtClean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ПУБЛИЧНЫЙ ОТЧЕТ</a:t>
            </a:r>
            <a:br>
              <a:rPr lang="ru-RU" sz="2400" b="1" dirty="0" smtClean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</a:br>
            <a:r>
              <a:rPr lang="en-US" sz="2400" b="1" dirty="0" smtClean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Липецкой </a:t>
            </a:r>
            <a:r>
              <a:rPr lang="en-US" sz="24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городской организации Профсоюза образования </a:t>
            </a:r>
            <a:r>
              <a:rPr lang="ru-RU" sz="2400" b="1" dirty="0" smtClean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за </a:t>
            </a:r>
            <a:r>
              <a:rPr lang="en-US" sz="2400" b="1" dirty="0" smtClean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2400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2025 </a:t>
            </a:r>
            <a:r>
              <a:rPr lang="en-US" sz="2400" b="1" dirty="0" smtClean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год</a:t>
            </a:r>
            <a:r>
              <a:rPr lang="en-US" sz="3367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3367" dirty="0"/>
          </a:p>
        </p:txBody>
      </p:sp>
      <p:sp>
        <p:nvSpPr>
          <p:cNvPr id="4" name="Text 1"/>
          <p:cNvSpPr txBox="1"/>
          <p:nvPr/>
        </p:nvSpPr>
        <p:spPr>
          <a:xfrm>
            <a:off x="2866200" y="4667100"/>
            <a:ext cx="3411600" cy="206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15000"/>
              </a:lnSpc>
              <a:buNone/>
            </a:pPr>
            <a:r>
              <a:rPr lang="en-US" sz="8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800" dirty="0"/>
          </a:p>
        </p:txBody>
      </p:sp>
      <p:sp>
        <p:nvSpPr>
          <p:cNvPr id="5" name="Text 2"/>
          <p:cNvSpPr txBox="1"/>
          <p:nvPr/>
        </p:nvSpPr>
        <p:spPr>
          <a:xfrm>
            <a:off x="2770800" y="2937879"/>
            <a:ext cx="3602400" cy="146893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15000"/>
              </a:lnSpc>
              <a:buNone/>
            </a:pPr>
            <a:r>
              <a:rPr lang="en-US" sz="12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Рост членства, автоматизация отчетности и расширение профсоюзной сети в 2025 году</a:t>
            </a:r>
            <a:r>
              <a:rPr lang="en-US" sz="1200" dirty="0" smtClean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.</a:t>
            </a:r>
            <a:endParaRPr lang="ru-RU" sz="1200" dirty="0" smtClean="0">
              <a:solidFill>
                <a:srgbClr val="FFFFFF"/>
              </a:solidFill>
              <a:latin typeface="Arial" pitchFamily="34" charset="0"/>
              <a:ea typeface="Arial" pitchFamily="34" charset="-122"/>
              <a:cs typeface="Arial" pitchFamily="34" charset="-120"/>
            </a:endParaRPr>
          </a:p>
          <a:p>
            <a:pPr marL="0" indent="0" algn="ctr">
              <a:lnSpc>
                <a:spcPct val="115000"/>
              </a:lnSpc>
              <a:buNone/>
            </a:pPr>
            <a:endParaRPr lang="ru-RU" sz="1200" dirty="0">
              <a:solidFill>
                <a:srgbClr val="FFFFFF"/>
              </a:solidFill>
              <a:latin typeface="Arial" pitchFamily="34" charset="0"/>
              <a:ea typeface="Arial" pitchFamily="34" charset="-122"/>
              <a:cs typeface="Arial" pitchFamily="34" charset="-120"/>
            </a:endParaRPr>
          </a:p>
          <a:p>
            <a:pPr marL="0" indent="0">
              <a:lnSpc>
                <a:spcPct val="115000"/>
              </a:lnSpc>
              <a:buNone/>
            </a:pPr>
            <a:r>
              <a:rPr lang="ru-RU" sz="1200" dirty="0" smtClean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Утвержден на заседании городского комитета</a:t>
            </a:r>
          </a:p>
          <a:p>
            <a:pPr marL="0" indent="0" algn="ctr">
              <a:lnSpc>
                <a:spcPct val="115000"/>
              </a:lnSpc>
              <a:buNone/>
            </a:pPr>
            <a:r>
              <a:rPr lang="ru-RU" sz="1200" dirty="0" smtClean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Постановление 5- 2  от 30.03.2026 г.</a:t>
            </a:r>
            <a:r>
              <a:rPr lang="en-US" sz="12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12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 0"/>
          <p:cNvSpPr txBox="1"/>
          <p:nvPr/>
        </p:nvSpPr>
        <p:spPr>
          <a:xfrm>
            <a:off x="7814450" y="245700"/>
            <a:ext cx="972600" cy="114300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0" indent="0" algn="r">
              <a:lnSpc>
                <a:spcPct val="115000"/>
              </a:lnSpc>
              <a:buNone/>
            </a:pPr>
            <a:r>
              <a:rPr lang="en-US" sz="782" dirty="0">
                <a:solidFill>
                  <a:srgbClr val="78909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10</a:t>
            </a:r>
            <a:endParaRPr lang="en-US" sz="782" dirty="0"/>
          </a:p>
        </p:txBody>
      </p:sp>
      <p:sp>
        <p:nvSpPr>
          <p:cNvPr id="5" name="Text 1"/>
          <p:cNvSpPr txBox="1"/>
          <p:nvPr/>
        </p:nvSpPr>
        <p:spPr>
          <a:xfrm>
            <a:off x="5204176" y="1406975"/>
            <a:ext cx="3582900" cy="1224000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1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Список из 46 первичных профсоюзных организаций с максимальным уровнем охвата, включая школы, детские сады и дополнительные учреждения.
</a:t>
            </a:r>
            <a:endParaRPr lang="en-US" sz="1100" dirty="0"/>
          </a:p>
        </p:txBody>
      </p:sp>
      <p:sp>
        <p:nvSpPr>
          <p:cNvPr id="6" name="Text 2"/>
          <p:cNvSpPr txBox="1"/>
          <p:nvPr/>
        </p:nvSpPr>
        <p:spPr>
          <a:xfrm>
            <a:off x="5204175" y="2858376"/>
            <a:ext cx="3582900" cy="1224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1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Высокий охват подтверждает эффективность управления и мотивацию членов в этих учреждениях.
</a:t>
            </a:r>
            <a:endParaRPr lang="en-US" sz="1100" dirty="0"/>
          </a:p>
        </p:txBody>
      </p:sp>
      <p:sp>
        <p:nvSpPr>
          <p:cNvPr id="7" name="Text 3"/>
          <p:cNvSpPr txBox="1"/>
          <p:nvPr/>
        </p:nvSpPr>
        <p:spPr>
          <a:xfrm>
            <a:off x="5201100" y="4519200"/>
            <a:ext cx="3582900" cy="264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8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Статистический отчет Липецкой городской организации, 2025
</a:t>
            </a:r>
            <a:endParaRPr lang="en-US" sz="800" dirty="0"/>
          </a:p>
        </p:txBody>
      </p:sp>
      <p:sp>
        <p:nvSpPr>
          <p:cNvPr id="8" name="Text 4"/>
          <p:cNvSpPr txBox="1"/>
          <p:nvPr/>
        </p:nvSpPr>
        <p:spPr>
          <a:xfrm>
            <a:off x="360025" y="537925"/>
            <a:ext cx="8424000" cy="672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80000"/>
              </a:lnSpc>
              <a:buNone/>
            </a:pPr>
            <a:r>
              <a:rPr lang="en-US" sz="2400" dirty="0">
                <a:solidFill>
                  <a:srgbClr val="0000C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Организации с охватом 90–100%
</a:t>
            </a:r>
            <a:endParaRPr lang="en-US" sz="2400" dirty="0">
              <a:solidFill>
                <a:srgbClr val="0000CC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49218" y="874224"/>
            <a:ext cx="36576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/>
              <a:t> </a:t>
            </a:r>
          </a:p>
          <a:p>
            <a:r>
              <a:rPr lang="ru-RU" sz="1200" b="1" dirty="0" smtClean="0"/>
              <a:t>школы:</a:t>
            </a:r>
            <a:r>
              <a:rPr lang="ru-RU" sz="1200" dirty="0" smtClean="0"/>
              <a:t> №</a:t>
            </a:r>
            <a:r>
              <a:rPr lang="ru-RU" sz="1200" dirty="0"/>
              <a:t>3 (94%) ,№8 (97%), №25 (100%), №28 (90%), №33 (100%),  №46 (100%), №47 (96%),  №58 (100%), гимназия №64 (100%), №70 (91%), СШ ОО 33 № 1 (100%),  СШ ОО 33 № 2 (100%),   </a:t>
            </a:r>
            <a:endParaRPr lang="ru-RU" sz="1200" dirty="0" smtClean="0"/>
          </a:p>
          <a:p>
            <a:endParaRPr lang="ru-RU" sz="1200" dirty="0"/>
          </a:p>
          <a:p>
            <a:r>
              <a:rPr lang="ru-RU" sz="1200" b="1" dirty="0" smtClean="0"/>
              <a:t>детские </a:t>
            </a:r>
            <a:r>
              <a:rPr lang="ru-RU" sz="1200" b="1" dirty="0"/>
              <a:t>сады</a:t>
            </a:r>
            <a:r>
              <a:rPr lang="ru-RU" sz="1200" dirty="0"/>
              <a:t>: №2 (95%), №3 (100%), №4 (100%), №6 (90%), №9 (92%),  №14 (100%), №15 (98%),  №19 (100%), №20 (99%), №22 (100%), №29 (100%),  №32 (100%),  №38 (100 %), №42 (100%), №50 (100%), №64 (97%), №66 (100%), №85 (100%), №96 (91%), №98 (95%), №99 (100%),  №101 (100%),  №103 (100%), №110 (110%), №116 (100%), №119  (100%), №124 (94%), №126 (100%), №133 (100%), №134 (99%), №135 (98%), №138 (100</a:t>
            </a:r>
            <a:r>
              <a:rPr lang="ru-RU" sz="1200" dirty="0" smtClean="0"/>
              <a:t>%)</a:t>
            </a:r>
          </a:p>
          <a:p>
            <a:endParaRPr lang="ru-RU" sz="1200" dirty="0" smtClean="0"/>
          </a:p>
          <a:p>
            <a:r>
              <a:rPr lang="ru-RU" sz="1200" b="1" dirty="0" smtClean="0"/>
              <a:t>УДО</a:t>
            </a:r>
            <a:r>
              <a:rPr lang="ru-RU" sz="1200" dirty="0" smtClean="0"/>
              <a:t> : </a:t>
            </a:r>
            <a:r>
              <a:rPr lang="ru-RU" sz="1200" dirty="0"/>
              <a:t>экологический центр «</a:t>
            </a:r>
            <a:r>
              <a:rPr lang="ru-RU" sz="1200" dirty="0" err="1"/>
              <a:t>ЭкоСфера</a:t>
            </a:r>
            <a:r>
              <a:rPr lang="ru-RU" sz="1200" dirty="0"/>
              <a:t>» (98%), ДТ «Октябрьский» </a:t>
            </a:r>
            <a:r>
              <a:rPr lang="ru-RU" sz="1200" dirty="0" smtClean="0"/>
              <a:t> (95%).</a:t>
            </a:r>
            <a:endParaRPr lang="ru-RU" sz="12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 txBox="1"/>
          <p:nvPr/>
        </p:nvSpPr>
        <p:spPr>
          <a:xfrm>
            <a:off x="360000" y="823350"/>
            <a:ext cx="7713900" cy="10131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80000"/>
              </a:lnSpc>
              <a:buNone/>
            </a:pPr>
            <a:r>
              <a:rPr lang="en-US" sz="32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Практики организаций с высоким охватом
</a:t>
            </a:r>
            <a:endParaRPr lang="en-US" sz="3200" dirty="0"/>
          </a:p>
        </p:txBody>
      </p:sp>
      <p:sp>
        <p:nvSpPr>
          <p:cNvPr id="4" name="Text 1"/>
          <p:cNvSpPr txBox="1"/>
          <p:nvPr/>
        </p:nvSpPr>
        <p:spPr>
          <a:xfrm>
            <a:off x="360000" y="2571750"/>
            <a:ext cx="2591400" cy="2211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2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Организации с охватом 90–100% характеризуются устойчивыми профсоюзными традициями и активным привлечением членов к участию в жизни профсоюза, что повышает их вовлечённость и ответственность.
</a:t>
            </a:r>
            <a:endParaRPr lang="en-US" sz="1200" dirty="0"/>
          </a:p>
        </p:txBody>
      </p:sp>
      <p:sp>
        <p:nvSpPr>
          <p:cNvPr id="5" name="Text 2"/>
          <p:cNvSpPr txBox="1"/>
          <p:nvPr/>
        </p:nvSpPr>
        <p:spPr>
          <a:xfrm>
            <a:off x="7988800" y="245700"/>
            <a:ext cx="795300" cy="114300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0" indent="0" algn="r">
              <a:lnSpc>
                <a:spcPct val="115000"/>
              </a:lnSpc>
              <a:buNone/>
            </a:pPr>
            <a:r>
              <a:rPr lang="en-US" sz="782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11</a:t>
            </a:r>
            <a:endParaRPr lang="en-US" sz="782" dirty="0"/>
          </a:p>
        </p:txBody>
      </p:sp>
      <p:sp>
        <p:nvSpPr>
          <p:cNvPr id="6" name="Text 3"/>
          <p:cNvSpPr txBox="1"/>
          <p:nvPr/>
        </p:nvSpPr>
        <p:spPr>
          <a:xfrm>
            <a:off x="3276300" y="2571750"/>
            <a:ext cx="2591400" cy="2211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2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Системный подход к мотивации включает </a:t>
            </a:r>
            <a:r>
              <a:rPr lang="en-US" sz="1200" dirty="0" err="1" smtClean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регулярн</a:t>
            </a:r>
            <a:r>
              <a:rPr lang="ru-RU" sz="1200" dirty="0" err="1" smtClean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ую</a:t>
            </a:r>
            <a:r>
              <a:rPr lang="ru-RU" sz="1200" dirty="0" smtClean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200" dirty="0" smtClean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200" dirty="0" err="1" smtClean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информационн</a:t>
            </a:r>
            <a:r>
              <a:rPr lang="ru-RU" sz="1200" dirty="0" err="1" smtClean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ую</a:t>
            </a:r>
            <a:r>
              <a:rPr lang="ru-RU" sz="1200" dirty="0" smtClean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200" dirty="0" smtClean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ru-RU" sz="1200" dirty="0" smtClean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работу </a:t>
            </a:r>
            <a:r>
              <a:rPr lang="en-US" sz="1200" dirty="0" smtClean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2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 организацию совместных мероприятий, что способствует созданию единой профсоюзной команды и укреплению корпоративного духа.
</a:t>
            </a:r>
            <a:endParaRPr lang="en-US" sz="1200" dirty="0"/>
          </a:p>
        </p:txBody>
      </p:sp>
      <p:sp>
        <p:nvSpPr>
          <p:cNvPr id="7" name="Text 4"/>
          <p:cNvSpPr txBox="1"/>
          <p:nvPr/>
        </p:nvSpPr>
        <p:spPr>
          <a:xfrm>
            <a:off x="6192600" y="2571750"/>
            <a:ext cx="2591400" cy="2211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2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Опыт этих учреждений активно распространяется среди других организаций через семинары и обмен передовыми методиками, способствуя повышению эффективности работы всей профсоюзной сети.
</a:t>
            </a:r>
            <a:endParaRPr lang="en-US" sz="12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0750" y="1779289"/>
            <a:ext cx="4333200" cy="1930823"/>
          </a:xfrm>
          <a:prstGeom prst="rect">
            <a:avLst/>
          </a:prstGeom>
        </p:spPr>
      </p:pic>
      <p:sp>
        <p:nvSpPr>
          <p:cNvPr id="4" name="Text 0"/>
          <p:cNvSpPr txBox="1"/>
          <p:nvPr/>
        </p:nvSpPr>
        <p:spPr>
          <a:xfrm>
            <a:off x="7814450" y="245700"/>
            <a:ext cx="972600" cy="114300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0" indent="0" algn="r">
              <a:lnSpc>
                <a:spcPct val="115000"/>
              </a:lnSpc>
              <a:buNone/>
            </a:pPr>
            <a:r>
              <a:rPr lang="en-US" sz="782" dirty="0">
                <a:solidFill>
                  <a:srgbClr val="78909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12</a:t>
            </a:r>
            <a:endParaRPr lang="en-US" sz="782" dirty="0"/>
          </a:p>
        </p:txBody>
      </p:sp>
      <p:sp>
        <p:nvSpPr>
          <p:cNvPr id="5" name="Text 1"/>
          <p:cNvSpPr txBox="1"/>
          <p:nvPr/>
        </p:nvSpPr>
        <p:spPr>
          <a:xfrm>
            <a:off x="360001" y="1407000"/>
            <a:ext cx="3764700" cy="1224000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1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Таблица показывает наибольший процентный рост членства в ключевых образовательных учреждениях города, основным драйвером которого стала активная просветительская работа и эффективное управление.
</a:t>
            </a:r>
            <a:endParaRPr lang="en-US" sz="1100" dirty="0"/>
          </a:p>
        </p:txBody>
      </p:sp>
      <p:sp>
        <p:nvSpPr>
          <p:cNvPr id="6" name="Text 2"/>
          <p:cNvSpPr txBox="1"/>
          <p:nvPr/>
        </p:nvSpPr>
        <p:spPr>
          <a:xfrm>
            <a:off x="360000" y="2858403"/>
            <a:ext cx="3764700" cy="1224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1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Лидирующие позиции по приросту обусловлены целенаправленной информационной работой и активным вовлечением руководства и членов организаций.
</a:t>
            </a:r>
            <a:endParaRPr lang="en-US" sz="1100" dirty="0"/>
          </a:p>
        </p:txBody>
      </p:sp>
      <p:sp>
        <p:nvSpPr>
          <p:cNvPr id="7" name="Text 3"/>
          <p:cNvSpPr txBox="1"/>
          <p:nvPr/>
        </p:nvSpPr>
        <p:spPr>
          <a:xfrm>
            <a:off x="360000" y="4519200"/>
            <a:ext cx="3764700" cy="264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8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Статистический отчет Липецкой городской организации Профсоюза, 2025 год
</a:t>
            </a:r>
            <a:endParaRPr lang="en-US" sz="800" dirty="0"/>
          </a:p>
        </p:txBody>
      </p:sp>
      <p:sp>
        <p:nvSpPr>
          <p:cNvPr id="8" name="Text 4"/>
          <p:cNvSpPr txBox="1"/>
          <p:nvPr/>
        </p:nvSpPr>
        <p:spPr>
          <a:xfrm>
            <a:off x="360025" y="537925"/>
            <a:ext cx="8424000" cy="672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80000"/>
              </a:lnSpc>
              <a:buNone/>
            </a:pPr>
            <a:r>
              <a:rPr lang="en-US" sz="2400" dirty="0">
                <a:solidFill>
                  <a:srgbClr val="0000C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Организации-лидеры по приросту членской базы
</a:t>
            </a:r>
            <a:endParaRPr lang="en-US" sz="2400" dirty="0">
              <a:solidFill>
                <a:srgbClr val="0000CC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000" y="1408195"/>
            <a:ext cx="4416900" cy="2673011"/>
          </a:xfrm>
          <a:prstGeom prst="rect">
            <a:avLst/>
          </a:prstGeom>
        </p:spPr>
      </p:pic>
      <p:sp>
        <p:nvSpPr>
          <p:cNvPr id="4" name="Text 0"/>
          <p:cNvSpPr txBox="1"/>
          <p:nvPr/>
        </p:nvSpPr>
        <p:spPr>
          <a:xfrm>
            <a:off x="7814450" y="245700"/>
            <a:ext cx="972600" cy="114300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0" indent="0" algn="r">
              <a:lnSpc>
                <a:spcPct val="115000"/>
              </a:lnSpc>
              <a:buNone/>
            </a:pPr>
            <a:r>
              <a:rPr lang="en-US" sz="782" dirty="0">
                <a:solidFill>
                  <a:srgbClr val="78909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13</a:t>
            </a:r>
            <a:endParaRPr lang="en-US" sz="782" dirty="0"/>
          </a:p>
        </p:txBody>
      </p:sp>
      <p:sp>
        <p:nvSpPr>
          <p:cNvPr id="5" name="Text 1"/>
          <p:cNvSpPr txBox="1"/>
          <p:nvPr/>
        </p:nvSpPr>
        <p:spPr>
          <a:xfrm>
            <a:off x="5156263" y="1406975"/>
            <a:ext cx="3630900" cy="1224000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1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Стабильный приток новых участников подтверждает эффективность мотивационных программ и управления в первичных профсоюзных организациях Липецка.
</a:t>
            </a:r>
            <a:endParaRPr lang="en-US" sz="1100" dirty="0"/>
          </a:p>
        </p:txBody>
      </p:sp>
      <p:sp>
        <p:nvSpPr>
          <p:cNvPr id="6" name="Text 2"/>
          <p:cNvSpPr txBox="1"/>
          <p:nvPr/>
        </p:nvSpPr>
        <p:spPr>
          <a:xfrm>
            <a:off x="5156262" y="2858378"/>
            <a:ext cx="3630900" cy="1224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1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Положительная динамика членской базы способствует укреплению позиций профсоюза и расширению его социального влияния в образовательной сфере.
</a:t>
            </a:r>
            <a:endParaRPr lang="en-US" sz="1100" dirty="0"/>
          </a:p>
        </p:txBody>
      </p:sp>
      <p:sp>
        <p:nvSpPr>
          <p:cNvPr id="7" name="Text 3"/>
          <p:cNvSpPr txBox="1"/>
          <p:nvPr/>
        </p:nvSpPr>
        <p:spPr>
          <a:xfrm>
            <a:off x="5153450" y="4519200"/>
            <a:ext cx="3630900" cy="264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8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Отчет Липецкой городской организации Профсоюза образования, 2025
</a:t>
            </a:r>
            <a:endParaRPr lang="en-US" sz="800" dirty="0"/>
          </a:p>
        </p:txBody>
      </p:sp>
      <p:sp>
        <p:nvSpPr>
          <p:cNvPr id="8" name="Text 4"/>
          <p:cNvSpPr txBox="1"/>
          <p:nvPr/>
        </p:nvSpPr>
        <p:spPr>
          <a:xfrm>
            <a:off x="360025" y="537925"/>
            <a:ext cx="8424000" cy="672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80000"/>
              </a:lnSpc>
              <a:buNone/>
            </a:pPr>
            <a:r>
              <a:rPr lang="en-US" sz="2400" dirty="0">
                <a:solidFill>
                  <a:srgbClr val="0000C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Динамика членов профсоюза по категориям за 2025 год
</a:t>
            </a:r>
            <a:endParaRPr lang="en-US" sz="2400" dirty="0">
              <a:solidFill>
                <a:srgbClr val="0000CC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 txBox="1"/>
          <p:nvPr/>
        </p:nvSpPr>
        <p:spPr>
          <a:xfrm>
            <a:off x="360000" y="823350"/>
            <a:ext cx="7713900" cy="10131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80000"/>
              </a:lnSpc>
              <a:buNone/>
            </a:pPr>
            <a:r>
              <a:rPr lang="en-US" sz="3200" dirty="0">
                <a:solidFill>
                  <a:srgbClr val="0000C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Анализ проблемных зон: ППО с низким охватом
</a:t>
            </a:r>
            <a:endParaRPr lang="en-US" sz="3200" dirty="0">
              <a:solidFill>
                <a:srgbClr val="0000CC"/>
              </a:solidFill>
            </a:endParaRPr>
          </a:p>
        </p:txBody>
      </p:sp>
      <p:sp>
        <p:nvSpPr>
          <p:cNvPr id="3" name="Text 1"/>
          <p:cNvSpPr txBox="1"/>
          <p:nvPr/>
        </p:nvSpPr>
        <p:spPr>
          <a:xfrm>
            <a:off x="7988800" y="245700"/>
            <a:ext cx="795300" cy="114300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0" indent="0" algn="r">
              <a:lnSpc>
                <a:spcPct val="115000"/>
              </a:lnSpc>
              <a:buNone/>
            </a:pPr>
            <a:r>
              <a:rPr lang="en-US" sz="782" dirty="0">
                <a:solidFill>
                  <a:srgbClr val="78909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14</a:t>
            </a:r>
            <a:endParaRPr lang="en-US" sz="782" dirty="0"/>
          </a:p>
        </p:txBody>
      </p:sp>
      <p:sp>
        <p:nvSpPr>
          <p:cNvPr id="4" name="Text 2"/>
          <p:cNvSpPr txBox="1"/>
          <p:nvPr/>
        </p:nvSpPr>
        <p:spPr>
          <a:xfrm>
            <a:off x="360000" y="2571750"/>
            <a:ext cx="1924800" cy="2211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 2025 году 18 первичных профсоюзных организаций показали охват менее 50%, что значительно ограничивает их возможности для эффективного представительства интересов членов.
</a:t>
            </a:r>
            <a:endParaRPr lang="en-US" sz="1200" dirty="0"/>
          </a:p>
        </p:txBody>
      </p:sp>
      <p:sp>
        <p:nvSpPr>
          <p:cNvPr id="5" name="Text 3"/>
          <p:cNvSpPr txBox="1"/>
          <p:nvPr/>
        </p:nvSpPr>
        <p:spPr>
          <a:xfrm>
            <a:off x="2526345" y="2571750"/>
            <a:ext cx="1924800" cy="2211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Проблемные ППО включают 12 школ, 4 дошкольных учреждения, 1 дополнительное образовательное учреждение и 1 другую организацию, требующих особого внимания.
</a:t>
            </a:r>
            <a:endParaRPr lang="en-US" sz="1200" dirty="0"/>
          </a:p>
        </p:txBody>
      </p:sp>
      <p:sp>
        <p:nvSpPr>
          <p:cNvPr id="6" name="Text 4"/>
          <p:cNvSpPr txBox="1"/>
          <p:nvPr/>
        </p:nvSpPr>
        <p:spPr>
          <a:xfrm>
            <a:off x="4692690" y="2571750"/>
            <a:ext cx="1924800" cy="2211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Низкий уровень охвата затрудняет </a:t>
            </a:r>
            <a:r>
              <a:rPr lang="en-US" sz="1200" dirty="0" err="1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участие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в коллективных переговорах и снижает способность влиять на условия труда и социальные гарантии работников.
</a:t>
            </a:r>
            <a:endParaRPr lang="en-US" sz="1200" dirty="0"/>
          </a:p>
        </p:txBody>
      </p:sp>
      <p:sp>
        <p:nvSpPr>
          <p:cNvPr id="7" name="Text 5"/>
          <p:cNvSpPr txBox="1"/>
          <p:nvPr/>
        </p:nvSpPr>
        <p:spPr>
          <a:xfrm>
            <a:off x="6859050" y="2572017"/>
            <a:ext cx="1924800" cy="2211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Для повышения эффективности необходимо усилить мотивационные меры, активизировать информационную работу и вовлекать активистов для достижения минимум 51% охвата.
</a:t>
            </a:r>
            <a:endParaRPr lang="en-US" sz="12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000" y="2333594"/>
            <a:ext cx="4300800" cy="822212"/>
          </a:xfrm>
          <a:prstGeom prst="rect">
            <a:avLst/>
          </a:prstGeom>
        </p:spPr>
      </p:pic>
      <p:sp>
        <p:nvSpPr>
          <p:cNvPr id="4" name="Text 0"/>
          <p:cNvSpPr txBox="1"/>
          <p:nvPr/>
        </p:nvSpPr>
        <p:spPr>
          <a:xfrm>
            <a:off x="7814450" y="245700"/>
            <a:ext cx="972600" cy="114300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0" indent="0" algn="r">
              <a:lnSpc>
                <a:spcPct val="115000"/>
              </a:lnSpc>
              <a:buNone/>
            </a:pPr>
            <a:r>
              <a:rPr lang="en-US" sz="782" dirty="0">
                <a:solidFill>
                  <a:srgbClr val="78909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15</a:t>
            </a:r>
            <a:endParaRPr lang="en-US" sz="782" dirty="0"/>
          </a:p>
        </p:txBody>
      </p:sp>
      <p:sp>
        <p:nvSpPr>
          <p:cNvPr id="5" name="Text 1"/>
          <p:cNvSpPr txBox="1"/>
          <p:nvPr/>
        </p:nvSpPr>
        <p:spPr>
          <a:xfrm>
            <a:off x="5204176" y="1406975"/>
            <a:ext cx="3582900" cy="1224000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1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Сравнительный анализ показывает сокращение количества первичных организаций с низким охватом, что свидетельствует о положительном результате целенаправленных мероприятий и мотивации.
</a:t>
            </a:r>
            <a:endParaRPr lang="en-US" sz="1100" dirty="0"/>
          </a:p>
        </p:txBody>
      </p:sp>
      <p:sp>
        <p:nvSpPr>
          <p:cNvPr id="6" name="Text 2"/>
          <p:cNvSpPr txBox="1"/>
          <p:nvPr/>
        </p:nvSpPr>
        <p:spPr>
          <a:xfrm>
            <a:off x="5204175" y="2858376"/>
            <a:ext cx="3582900" cy="1224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1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Сокращение числа проблемных организаций подтверждает эффективность поддерживающих программ и усилий по улучшению охвата членством.
</a:t>
            </a:r>
            <a:endParaRPr lang="en-US" sz="1100" dirty="0"/>
          </a:p>
        </p:txBody>
      </p:sp>
      <p:sp>
        <p:nvSpPr>
          <p:cNvPr id="7" name="Text 3"/>
          <p:cNvSpPr txBox="1"/>
          <p:nvPr/>
        </p:nvSpPr>
        <p:spPr>
          <a:xfrm>
            <a:off x="5201100" y="4519200"/>
            <a:ext cx="3582900" cy="264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8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Внутренний мониторинг Липецкой городской организации Профсоюза, 2024–2025 годы
</a:t>
            </a:r>
            <a:endParaRPr lang="en-US" sz="800" dirty="0"/>
          </a:p>
        </p:txBody>
      </p:sp>
      <p:sp>
        <p:nvSpPr>
          <p:cNvPr id="8" name="Text 4"/>
          <p:cNvSpPr txBox="1"/>
          <p:nvPr/>
        </p:nvSpPr>
        <p:spPr>
          <a:xfrm>
            <a:off x="360025" y="537925"/>
            <a:ext cx="8424000" cy="672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80000"/>
              </a:lnSpc>
              <a:buNone/>
            </a:pPr>
            <a:r>
              <a:rPr lang="en-US" sz="2400" dirty="0">
                <a:solidFill>
                  <a:srgbClr val="0000C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Изменения в структуре проблемных организаций
</a:t>
            </a:r>
            <a:endParaRPr lang="en-US" sz="2400" dirty="0">
              <a:solidFill>
                <a:srgbClr val="0000CC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 txBox="1"/>
          <p:nvPr/>
        </p:nvSpPr>
        <p:spPr>
          <a:xfrm>
            <a:off x="715050" y="360000"/>
            <a:ext cx="7713900" cy="10131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80000"/>
              </a:lnSpc>
              <a:buNone/>
            </a:pPr>
            <a:r>
              <a:rPr lang="en-US" sz="2800" dirty="0">
                <a:solidFill>
                  <a:srgbClr val="0000C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Управленческие выводы и приоритетные меры 2026 года</a:t>
            </a:r>
            <a:r>
              <a:rPr lang="en-US" sz="3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3200" dirty="0"/>
          </a:p>
        </p:txBody>
      </p:sp>
      <p:sp>
        <p:nvSpPr>
          <p:cNvPr id="3" name="Text 1"/>
          <p:cNvSpPr txBox="1"/>
          <p:nvPr/>
        </p:nvSpPr>
        <p:spPr>
          <a:xfrm>
            <a:off x="2453250" y="1669200"/>
            <a:ext cx="4237500" cy="936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150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Необходим тщательный анализ статистических показателей в проблемных ППО для выявления причин низкого охвата и принятия адресных мер по их устранению.
</a:t>
            </a:r>
            <a:endParaRPr lang="en-US" sz="1200" dirty="0"/>
          </a:p>
        </p:txBody>
      </p:sp>
      <p:sp>
        <p:nvSpPr>
          <p:cNvPr id="4" name="Text 2"/>
          <p:cNvSpPr txBox="1"/>
          <p:nvPr/>
        </p:nvSpPr>
        <p:spPr>
          <a:xfrm>
            <a:off x="7988800" y="245700"/>
            <a:ext cx="795300" cy="114300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0" indent="0" algn="r">
              <a:lnSpc>
                <a:spcPct val="115000"/>
              </a:lnSpc>
              <a:buNone/>
            </a:pPr>
            <a:r>
              <a:rPr lang="en-US" sz="782" dirty="0">
                <a:solidFill>
                  <a:srgbClr val="78909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16</a:t>
            </a:r>
            <a:endParaRPr lang="en-US" sz="782" dirty="0"/>
          </a:p>
        </p:txBody>
      </p:sp>
      <p:sp>
        <p:nvSpPr>
          <p:cNvPr id="5" name="Text 3"/>
          <p:cNvSpPr txBox="1"/>
          <p:nvPr/>
        </p:nvSpPr>
        <p:spPr>
          <a:xfrm>
            <a:off x="2453250" y="2758350"/>
            <a:ext cx="4237500" cy="936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150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Для проблемных организаций важно добиться охвата членством не менее 52%, что позволит им полноценно участвовать в коллективных процессах и защитить интересы работников.
</a:t>
            </a:r>
            <a:endParaRPr lang="en-US" sz="1200" dirty="0"/>
          </a:p>
        </p:txBody>
      </p:sp>
      <p:sp>
        <p:nvSpPr>
          <p:cNvPr id="6" name="Text 4"/>
          <p:cNvSpPr txBox="1"/>
          <p:nvPr/>
        </p:nvSpPr>
        <p:spPr>
          <a:xfrm>
            <a:off x="2453250" y="3847500"/>
            <a:ext cx="4237500" cy="936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150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Городской комитет должен усилить контроль, стимулировать обмен успешными практиками и оказывать методическую поддержку для стабильного роста профсоюзного влияния.
</a:t>
            </a:r>
            <a:endParaRPr lang="en-US" sz="12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 txBox="1"/>
          <p:nvPr/>
        </p:nvSpPr>
        <p:spPr>
          <a:xfrm>
            <a:off x="360000" y="823350"/>
            <a:ext cx="7713900" cy="10131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80000"/>
              </a:lnSpc>
              <a:buNone/>
            </a:pPr>
            <a:r>
              <a:rPr lang="en-US" sz="32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Социальное партнерство: ключевые проекты и конкурсы
</a:t>
            </a:r>
            <a:endParaRPr lang="en-US" sz="3200" dirty="0"/>
          </a:p>
        </p:txBody>
      </p:sp>
      <p:sp>
        <p:nvSpPr>
          <p:cNvPr id="4" name="Text 1"/>
          <p:cNvSpPr txBox="1"/>
          <p:nvPr/>
        </p:nvSpPr>
        <p:spPr>
          <a:xfrm>
            <a:off x="360000" y="2571750"/>
            <a:ext cx="1924800" cy="2211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15000"/>
              </a:lnSpc>
            </a:pPr>
            <a:r>
              <a:rPr lang="en-US" sz="12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Липецкая городская организация профсоюза успешно участвовала и заняла призовые места в областных конкурсах «Коллективный договор» и «Территория социального </a:t>
            </a:r>
            <a:r>
              <a:rPr lang="en-US" sz="1200" dirty="0" err="1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партнерства</a:t>
            </a:r>
            <a:r>
              <a:rPr lang="en-US" sz="1200" dirty="0" smtClean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»</a:t>
            </a:r>
            <a:r>
              <a:rPr lang="ru-RU" sz="1200" dirty="0" smtClean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-</a:t>
            </a:r>
          </a:p>
          <a:p>
            <a:pPr>
              <a:lnSpc>
                <a:spcPct val="115000"/>
              </a:lnSpc>
            </a:pPr>
            <a:r>
              <a:rPr lang="ru-RU" sz="1200" dirty="0" smtClean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ru-RU" sz="1200" dirty="0" smtClean="0">
                <a:solidFill>
                  <a:schemeClr val="bg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ППО </a:t>
            </a:r>
            <a:r>
              <a:rPr lang="ru-RU" sz="1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МБОУ </a:t>
            </a:r>
            <a:r>
              <a:rPr lang="ru-RU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СШ №33 </a:t>
            </a:r>
            <a:endParaRPr lang="ru-RU" sz="1200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15000"/>
              </a:lnSpc>
            </a:pPr>
            <a:r>
              <a:rPr lang="ru-RU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ru-RU" sz="1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   г</a:t>
            </a:r>
            <a:r>
              <a:rPr lang="ru-RU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. Липецка</a:t>
            </a:r>
          </a:p>
          <a:p>
            <a:pPr marL="0" indent="0" algn="l">
              <a:lnSpc>
                <a:spcPct val="115000"/>
              </a:lnSpc>
              <a:buNone/>
            </a:pPr>
            <a:r>
              <a:rPr lang="en-US" sz="1200" dirty="0" smtClean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.</a:t>
            </a:r>
            <a:r>
              <a:rPr lang="en-US" sz="12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1200" dirty="0"/>
          </a:p>
        </p:txBody>
      </p:sp>
      <p:sp>
        <p:nvSpPr>
          <p:cNvPr id="5" name="Text 2"/>
          <p:cNvSpPr txBox="1"/>
          <p:nvPr/>
        </p:nvSpPr>
        <p:spPr>
          <a:xfrm>
            <a:off x="7988800" y="245700"/>
            <a:ext cx="795300" cy="114300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0" indent="0" algn="r">
              <a:lnSpc>
                <a:spcPct val="115000"/>
              </a:lnSpc>
              <a:buNone/>
            </a:pPr>
            <a:r>
              <a:rPr lang="en-US" sz="782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18</a:t>
            </a:r>
            <a:endParaRPr lang="en-US" sz="782" dirty="0"/>
          </a:p>
        </p:txBody>
      </p:sp>
      <p:sp>
        <p:nvSpPr>
          <p:cNvPr id="6" name="Text 3"/>
          <p:cNvSpPr txBox="1"/>
          <p:nvPr/>
        </p:nvSpPr>
        <p:spPr>
          <a:xfrm>
            <a:off x="2526345" y="2571750"/>
            <a:ext cx="1924800" cy="2211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2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Особое признание завоевали детские сады №20 и №133, а также МБУ ДО «ЭЦ ЭкоСфера», поддерживающие пилотные проекты в сфере социальных гарантий.
</a:t>
            </a:r>
            <a:endParaRPr lang="en-US" sz="1200" dirty="0"/>
          </a:p>
        </p:txBody>
      </p:sp>
      <p:sp>
        <p:nvSpPr>
          <p:cNvPr id="7" name="Text 4"/>
          <p:cNvSpPr txBox="1"/>
          <p:nvPr/>
        </p:nvSpPr>
        <p:spPr>
          <a:xfrm>
            <a:off x="4692690" y="2571750"/>
            <a:ext cx="1924800" cy="2211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2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Участие в конкурсах способствует укреплению партнерских связей между профсоюзами и образовательными учреждениями, повышая уровень социальной защиты работников.
</a:t>
            </a:r>
            <a:endParaRPr lang="en-US" sz="1200" dirty="0"/>
          </a:p>
        </p:txBody>
      </p:sp>
      <p:sp>
        <p:nvSpPr>
          <p:cNvPr id="8" name="Text 5"/>
          <p:cNvSpPr txBox="1"/>
          <p:nvPr/>
        </p:nvSpPr>
        <p:spPr>
          <a:xfrm>
            <a:off x="6859050" y="2572017"/>
            <a:ext cx="1924800" cy="2211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2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Активная реализация совместных проектов способствует развитию доверия и эффективности сотрудничества между городским комитетом и образовательными организациями.
</a:t>
            </a:r>
            <a:endParaRPr lang="en-US" sz="1200" dirty="0"/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5693" y="1109078"/>
            <a:ext cx="1920757" cy="1440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 0"/>
          <p:cNvSpPr txBox="1"/>
          <p:nvPr/>
        </p:nvSpPr>
        <p:spPr>
          <a:xfrm>
            <a:off x="360025" y="537925"/>
            <a:ext cx="8424000" cy="626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80000"/>
              </a:lnSpc>
              <a:buNone/>
            </a:pPr>
            <a:r>
              <a:rPr lang="en-US" sz="2400" dirty="0">
                <a:solidFill>
                  <a:srgbClr val="0000C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Муниципальные конкурсы профессионального мастерства</a:t>
            </a:r>
            <a:r>
              <a:rPr lang="en-US" sz="2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2400" dirty="0"/>
          </a:p>
        </p:txBody>
      </p:sp>
      <p:sp>
        <p:nvSpPr>
          <p:cNvPr id="7" name="Text 1"/>
          <p:cNvSpPr txBox="1"/>
          <p:nvPr/>
        </p:nvSpPr>
        <p:spPr>
          <a:xfrm>
            <a:off x="7988800" y="245700"/>
            <a:ext cx="795300" cy="114300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0" indent="0" algn="r">
              <a:lnSpc>
                <a:spcPct val="115000"/>
              </a:lnSpc>
              <a:buNone/>
            </a:pPr>
            <a:r>
              <a:rPr lang="en-US" sz="782" dirty="0">
                <a:solidFill>
                  <a:srgbClr val="78909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19</a:t>
            </a:r>
            <a:endParaRPr lang="en-US" sz="782" dirty="0"/>
          </a:p>
        </p:txBody>
      </p:sp>
      <p:sp>
        <p:nvSpPr>
          <p:cNvPr id="8" name="Text 2"/>
          <p:cNvSpPr txBox="1"/>
          <p:nvPr/>
        </p:nvSpPr>
        <p:spPr>
          <a:xfrm>
            <a:off x="360050" y="1342550"/>
            <a:ext cx="2397600" cy="1226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15000"/>
              </a:lnSpc>
              <a:buNone/>
            </a:pPr>
            <a:r>
              <a:rPr lang="en-US" sz="1192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«Учитель года» – традиции и инновации в педагогике
</a:t>
            </a:r>
            <a:r>
              <a:rPr lang="en-US" sz="397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894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Конкурс «Учитель года» выявил лучших педагогов, которые демонстрировали высокое мастерство и внедряли современные технологии в образовательный процесс. Итоги укрепили престиж профессии и стимулировали профессиональный рост.
</a:t>
            </a:r>
            <a:endParaRPr lang="en-US" sz="1192" dirty="0"/>
          </a:p>
        </p:txBody>
      </p:sp>
      <p:sp>
        <p:nvSpPr>
          <p:cNvPr id="9" name="Text 3"/>
          <p:cNvSpPr txBox="1"/>
          <p:nvPr/>
        </p:nvSpPr>
        <p:spPr>
          <a:xfrm>
            <a:off x="3314922" y="1342550"/>
            <a:ext cx="2475300" cy="1226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15000"/>
              </a:lnSpc>
              <a:buNone/>
            </a:pPr>
            <a:r>
              <a:rPr lang="en-US" sz="116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«Воспитатель года» – вклад в развитие дошкольного образования
</a:t>
            </a:r>
            <a:r>
              <a:rPr lang="en-US" sz="387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87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 конкурсе «Воспитатель года» приняли </a:t>
            </a:r>
            <a:r>
              <a:rPr lang="en-US" sz="870" dirty="0" err="1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участие</a:t>
            </a:r>
            <a:r>
              <a:rPr lang="en-US" sz="87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сотни специалистов, проявивших творческий подход к воспитанию детей и формированию у них навыков социального взаимодействия, получив заслуженное признание.
</a:t>
            </a:r>
            <a:endParaRPr lang="en-US" sz="1160" dirty="0"/>
          </a:p>
        </p:txBody>
      </p:sp>
      <p:sp>
        <p:nvSpPr>
          <p:cNvPr id="10" name="Text 4"/>
          <p:cNvSpPr txBox="1"/>
          <p:nvPr/>
        </p:nvSpPr>
        <p:spPr>
          <a:xfrm>
            <a:off x="6308778" y="1342550"/>
            <a:ext cx="2475300" cy="1226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150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Разнообразие профессиональных конкурсов для педагогов
</a:t>
            </a:r>
            <a:r>
              <a:rPr lang="en-US" sz="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9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Помимо главных конкурсов, проводились «Призвание учитель», «Дебют», «Сердце отдаю детям» и «Свой голос», расширяющие возможности для самореализации и укрепления профессиональных связей среди работников образования.
</a:t>
            </a:r>
            <a:endParaRPr lang="en-US" sz="12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90" y="2985074"/>
            <a:ext cx="2861188" cy="2158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486962" y="3084919"/>
            <a:ext cx="2217293" cy="1958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 descr="https://doal.ru/sites/default/files/styles/image_news_large/public/debyut_1.jpg?itok=X1hBtcY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5544" y="2907923"/>
            <a:ext cx="2849388" cy="2235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 txBox="1"/>
          <p:nvPr/>
        </p:nvSpPr>
        <p:spPr>
          <a:xfrm>
            <a:off x="360000" y="823350"/>
            <a:ext cx="7713900" cy="10131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80000"/>
              </a:lnSpc>
              <a:buNone/>
            </a:pPr>
            <a:r>
              <a:rPr lang="en-US" sz="32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Роль правового инспектора труда
</a:t>
            </a:r>
            <a:endParaRPr lang="en-US" sz="3200" dirty="0"/>
          </a:p>
        </p:txBody>
      </p:sp>
      <p:sp>
        <p:nvSpPr>
          <p:cNvPr id="4" name="Text 1"/>
          <p:cNvSpPr txBox="1"/>
          <p:nvPr/>
        </p:nvSpPr>
        <p:spPr>
          <a:xfrm>
            <a:off x="360000" y="2571750"/>
            <a:ext cx="2591400" cy="2211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2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 2025 году правовой инспектор труда оказал помощь 359 работникам, включая консультации, урегулирование конфликтных ситуаций и защиту трудовых прав.
</a:t>
            </a:r>
            <a:endParaRPr lang="en-US" sz="1200" dirty="0"/>
          </a:p>
        </p:txBody>
      </p:sp>
      <p:sp>
        <p:nvSpPr>
          <p:cNvPr id="5" name="Text 2"/>
          <p:cNvSpPr txBox="1"/>
          <p:nvPr/>
        </p:nvSpPr>
        <p:spPr>
          <a:xfrm>
            <a:off x="7988800" y="245700"/>
            <a:ext cx="795300" cy="114300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0" indent="0" algn="r">
              <a:lnSpc>
                <a:spcPct val="115000"/>
              </a:lnSpc>
              <a:buNone/>
            </a:pPr>
            <a:r>
              <a:rPr lang="en-US" sz="782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20</a:t>
            </a:r>
            <a:endParaRPr lang="en-US" sz="782" dirty="0"/>
          </a:p>
        </p:txBody>
      </p:sp>
      <p:sp>
        <p:nvSpPr>
          <p:cNvPr id="6" name="Text 3"/>
          <p:cNvSpPr txBox="1"/>
          <p:nvPr/>
        </p:nvSpPr>
        <p:spPr>
          <a:xfrm>
            <a:off x="3276300" y="2571750"/>
            <a:ext cx="2591400" cy="2211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2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Разработано и проверено 42 проекта коллективных договоров, а также проведена экспертиза 56 локальных нормативных актов, что обеспечило правовую надежность документов.
</a:t>
            </a:r>
            <a:endParaRPr lang="en-US" sz="1200" dirty="0"/>
          </a:p>
        </p:txBody>
      </p:sp>
      <p:sp>
        <p:nvSpPr>
          <p:cNvPr id="7" name="Text 4"/>
          <p:cNvSpPr txBox="1"/>
          <p:nvPr/>
        </p:nvSpPr>
        <p:spPr>
          <a:xfrm>
            <a:off x="6192600" y="2571750"/>
            <a:ext cx="2591400" cy="2211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2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Правовой инспектор выступает ключевым звеном в обеспечении правовой поддержки членов профсоюза и контроле соблюдения трудового законодательства в учреждениях.
</a:t>
            </a:r>
            <a:endParaRPr lang="en-US" sz="12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558" y="0"/>
            <a:ext cx="4570884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58" y="0"/>
            <a:ext cx="9144000" cy="5143500"/>
          </a:xfrm>
          <a:prstGeom prst="rect">
            <a:avLst/>
          </a:prstGeom>
        </p:spPr>
      </p:pic>
      <p:sp>
        <p:nvSpPr>
          <p:cNvPr id="4" name="Text 0"/>
          <p:cNvSpPr txBox="1"/>
          <p:nvPr/>
        </p:nvSpPr>
        <p:spPr>
          <a:xfrm>
            <a:off x="360000" y="1081275"/>
            <a:ext cx="5159100" cy="10731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80000"/>
              </a:lnSpc>
              <a:buNone/>
            </a:pPr>
            <a:r>
              <a:rPr lang="en-US" sz="25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Значение Профсоюза в образовании Липецка
</a:t>
            </a:r>
            <a:endParaRPr lang="en-US" sz="2500" dirty="0"/>
          </a:p>
        </p:txBody>
      </p:sp>
      <p:sp>
        <p:nvSpPr>
          <p:cNvPr id="5" name="Text 1"/>
          <p:cNvSpPr txBox="1"/>
          <p:nvPr/>
        </p:nvSpPr>
        <p:spPr>
          <a:xfrm>
            <a:off x="360000" y="2278475"/>
            <a:ext cx="3376800" cy="2306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2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Липецкая организация объединяет всех </a:t>
            </a:r>
            <a:r>
              <a:rPr lang="ru-RU" sz="1200" dirty="0" smtClean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работников городской отрасли образования </a:t>
            </a:r>
            <a:r>
              <a:rPr lang="en-US" sz="1200" dirty="0" smtClean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, </a:t>
            </a:r>
            <a:r>
              <a:rPr lang="en-US" sz="12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защищая их права и формируя социальную поддержку во всех учреждениях города. Ежегодный анализ эффективности подтверждает её значимость.
</a:t>
            </a:r>
            <a:endParaRPr lang="en-US" sz="1200" dirty="0"/>
          </a:p>
        </p:txBody>
      </p:sp>
      <p:sp>
        <p:nvSpPr>
          <p:cNvPr id="6" name="Text 2"/>
          <p:cNvSpPr txBox="1"/>
          <p:nvPr/>
        </p:nvSpPr>
        <p:spPr>
          <a:xfrm>
            <a:off x="1890400" y="4873500"/>
            <a:ext cx="869100" cy="114300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0" indent="0" algn="ctr">
              <a:lnSpc>
                <a:spcPct val="115000"/>
              </a:lnSpc>
              <a:buNone/>
            </a:pPr>
            <a:r>
              <a:rPr lang="en-US" sz="782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2</a:t>
            </a:r>
            <a:endParaRPr lang="en-US" sz="782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015" y="0"/>
            <a:ext cx="5078427" cy="5143500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  <a:effectLst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0750" y="2053300"/>
            <a:ext cx="4333200" cy="1382801"/>
          </a:xfrm>
          <a:prstGeom prst="rect">
            <a:avLst/>
          </a:prstGeom>
        </p:spPr>
      </p:pic>
      <p:sp>
        <p:nvSpPr>
          <p:cNvPr id="4" name="Text 0"/>
          <p:cNvSpPr txBox="1"/>
          <p:nvPr/>
        </p:nvSpPr>
        <p:spPr>
          <a:xfrm>
            <a:off x="7814450" y="245700"/>
            <a:ext cx="972600" cy="114300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0" indent="0" algn="r">
              <a:lnSpc>
                <a:spcPct val="115000"/>
              </a:lnSpc>
              <a:buNone/>
            </a:pPr>
            <a:r>
              <a:rPr lang="en-US" sz="782" dirty="0">
                <a:solidFill>
                  <a:srgbClr val="78909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21</a:t>
            </a:r>
            <a:endParaRPr lang="en-US" sz="782" dirty="0"/>
          </a:p>
        </p:txBody>
      </p:sp>
      <p:sp>
        <p:nvSpPr>
          <p:cNvPr id="5" name="Text 1"/>
          <p:cNvSpPr txBox="1"/>
          <p:nvPr/>
        </p:nvSpPr>
        <p:spPr>
          <a:xfrm>
            <a:off x="360001" y="1407000"/>
            <a:ext cx="3764700" cy="1224000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1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 2025 году рассмотрено 13 исков по вопросам стажа, пенсий, алиментов и разводов; также оказываются консультации по трудовому, семейному, пенсионному и социальному праву, обеспечивая эффективное правовое сопровождение.
</a:t>
            </a:r>
            <a:endParaRPr lang="en-US" sz="1100" dirty="0"/>
          </a:p>
        </p:txBody>
      </p:sp>
      <p:sp>
        <p:nvSpPr>
          <p:cNvPr id="6" name="Text 2"/>
          <p:cNvSpPr txBox="1"/>
          <p:nvPr/>
        </p:nvSpPr>
        <p:spPr>
          <a:xfrm>
            <a:off x="360000" y="2858403"/>
            <a:ext cx="3764700" cy="1224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1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Активная правовая помощь и эффективное сопровождение способствуют защите прав и интересов членов профсоюза.
</a:t>
            </a:r>
            <a:endParaRPr lang="en-US" sz="1100" dirty="0"/>
          </a:p>
        </p:txBody>
      </p:sp>
      <p:sp>
        <p:nvSpPr>
          <p:cNvPr id="7" name="Text 3"/>
          <p:cNvSpPr txBox="1"/>
          <p:nvPr/>
        </p:nvSpPr>
        <p:spPr>
          <a:xfrm>
            <a:off x="360000" y="4519200"/>
            <a:ext cx="3764700" cy="264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8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Отчет Липецкой городской организации Профсоюза образования за 2025 год
</a:t>
            </a:r>
            <a:endParaRPr lang="en-US" sz="800" dirty="0"/>
          </a:p>
        </p:txBody>
      </p:sp>
      <p:sp>
        <p:nvSpPr>
          <p:cNvPr id="8" name="Text 4"/>
          <p:cNvSpPr txBox="1"/>
          <p:nvPr/>
        </p:nvSpPr>
        <p:spPr>
          <a:xfrm>
            <a:off x="360025" y="537925"/>
            <a:ext cx="8424000" cy="672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80000"/>
              </a:lnSpc>
              <a:buNone/>
            </a:pPr>
            <a:r>
              <a:rPr lang="en-US" sz="2400" dirty="0">
                <a:solidFill>
                  <a:srgbClr val="0000C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Обращения и правовые действия в 2025 году</a:t>
            </a:r>
            <a:r>
              <a:rPr lang="en-US" sz="2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24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 txBox="1"/>
          <p:nvPr/>
        </p:nvSpPr>
        <p:spPr>
          <a:xfrm>
            <a:off x="360000" y="823350"/>
            <a:ext cx="7713900" cy="75767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80000"/>
              </a:lnSpc>
              <a:buNone/>
            </a:pPr>
            <a:r>
              <a:rPr lang="en-US" sz="2800" dirty="0">
                <a:solidFill>
                  <a:srgbClr val="0000C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Информационная и </a:t>
            </a:r>
            <a:r>
              <a:rPr lang="en-US" sz="2800" dirty="0" smtClean="0">
                <a:solidFill>
                  <a:srgbClr val="0000C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консультационная</a:t>
            </a:r>
            <a:endParaRPr lang="ru-RU" sz="2800" dirty="0" smtClean="0">
              <a:solidFill>
                <a:srgbClr val="0000CC"/>
              </a:solidFill>
              <a:latin typeface="Arial" pitchFamily="34" charset="0"/>
              <a:ea typeface="Arial" pitchFamily="34" charset="-122"/>
              <a:cs typeface="Arial" pitchFamily="34" charset="-120"/>
            </a:endParaRPr>
          </a:p>
          <a:p>
            <a:pPr marL="0" indent="0" algn="ctr">
              <a:lnSpc>
                <a:spcPct val="80000"/>
              </a:lnSpc>
              <a:buNone/>
            </a:pPr>
            <a:r>
              <a:rPr lang="en-US" sz="2800" dirty="0" smtClean="0">
                <a:solidFill>
                  <a:srgbClr val="0000C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2800" dirty="0">
                <a:solidFill>
                  <a:srgbClr val="0000C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работа</a:t>
            </a:r>
            <a:r>
              <a:rPr lang="en-US" sz="3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3200" dirty="0"/>
          </a:p>
        </p:txBody>
      </p:sp>
      <p:sp>
        <p:nvSpPr>
          <p:cNvPr id="3" name="Text 1"/>
          <p:cNvSpPr txBox="1"/>
          <p:nvPr/>
        </p:nvSpPr>
        <p:spPr>
          <a:xfrm>
            <a:off x="7988800" y="245700"/>
            <a:ext cx="795300" cy="114300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0" indent="0" algn="r">
              <a:lnSpc>
                <a:spcPct val="115000"/>
              </a:lnSpc>
              <a:buNone/>
            </a:pPr>
            <a:r>
              <a:rPr lang="en-US" sz="782" dirty="0">
                <a:solidFill>
                  <a:srgbClr val="78909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22</a:t>
            </a:r>
            <a:endParaRPr lang="en-US" sz="782" dirty="0"/>
          </a:p>
        </p:txBody>
      </p:sp>
      <p:sp>
        <p:nvSpPr>
          <p:cNvPr id="4" name="Text 2"/>
          <p:cNvSpPr txBox="1"/>
          <p:nvPr/>
        </p:nvSpPr>
        <p:spPr>
          <a:xfrm>
            <a:off x="360000" y="2571750"/>
            <a:ext cx="1924800" cy="2211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Выпущено 11 информационных листков, освещающих изменения в законодательстве и отраслевые соглашения, обеспечивая своевременное информирование членов профсоюза.
</a:t>
            </a:r>
            <a:endParaRPr lang="en-US" sz="1200" dirty="0"/>
          </a:p>
        </p:txBody>
      </p:sp>
      <p:sp>
        <p:nvSpPr>
          <p:cNvPr id="5" name="Text 3"/>
          <p:cNvSpPr txBox="1"/>
          <p:nvPr/>
        </p:nvSpPr>
        <p:spPr>
          <a:xfrm>
            <a:off x="2526345" y="2571750"/>
            <a:ext cx="1924800" cy="2211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Регулярно проводятся консультации для членов по актуальным вопросам профобразования и социальной поддержки, что способствует повышению правовой грамотности.
</a:t>
            </a:r>
            <a:endParaRPr lang="en-US" sz="1200" dirty="0"/>
          </a:p>
        </p:txBody>
      </p:sp>
      <p:sp>
        <p:nvSpPr>
          <p:cNvPr id="6" name="Text 4"/>
          <p:cNvSpPr txBox="1"/>
          <p:nvPr/>
        </p:nvSpPr>
        <p:spPr>
          <a:xfrm>
            <a:off x="4692690" y="2571750"/>
            <a:ext cx="1924800" cy="2211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Информация о порядке дополнительного профессионального образования активно распространяется среди работников, поддерживая развитие квалификации педагогов.
</a:t>
            </a:r>
            <a:endParaRPr lang="en-US" sz="1200" dirty="0"/>
          </a:p>
        </p:txBody>
      </p:sp>
      <p:sp>
        <p:nvSpPr>
          <p:cNvPr id="7" name="Text 5"/>
          <p:cNvSpPr txBox="1"/>
          <p:nvPr/>
        </p:nvSpPr>
        <p:spPr>
          <a:xfrm>
            <a:off x="6859050" y="2572017"/>
            <a:ext cx="1924800" cy="2211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Печатные и электронные материалы способствуют обмену опытом и формированию единого информационного пространства внутри городского профсоюза.
</a:t>
            </a:r>
            <a:endParaRPr lang="en-US" sz="1200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8583" y="442452"/>
            <a:ext cx="1480738" cy="1821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 txBox="1"/>
          <p:nvPr/>
        </p:nvSpPr>
        <p:spPr>
          <a:xfrm>
            <a:off x="715050" y="360000"/>
            <a:ext cx="7713900" cy="10131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80000"/>
              </a:lnSpc>
              <a:buNone/>
            </a:pPr>
            <a:r>
              <a:rPr lang="en-US" sz="2800" dirty="0">
                <a:solidFill>
                  <a:srgbClr val="0000C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Основные </a:t>
            </a:r>
            <a:r>
              <a:rPr lang="en-US" sz="2800" dirty="0" smtClean="0">
                <a:solidFill>
                  <a:srgbClr val="0000C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направления</a:t>
            </a:r>
            <a:r>
              <a:rPr lang="ru-RU" sz="2800" dirty="0" smtClean="0">
                <a:solidFill>
                  <a:srgbClr val="0000C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правозащитной </a:t>
            </a:r>
            <a:r>
              <a:rPr lang="en-US" sz="2800" dirty="0" smtClean="0">
                <a:solidFill>
                  <a:srgbClr val="0000C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2800" dirty="0">
                <a:solidFill>
                  <a:srgbClr val="0000C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деятельности </a:t>
            </a:r>
            <a:r>
              <a:rPr lang="ru-RU" sz="2800" dirty="0" smtClean="0">
                <a:solidFill>
                  <a:srgbClr val="0000C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</a:t>
            </a:r>
            <a:r>
              <a:rPr lang="en-US" sz="2800" dirty="0" smtClean="0">
                <a:solidFill>
                  <a:srgbClr val="0000C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рофсоюза</a:t>
            </a:r>
            <a:r>
              <a:rPr lang="en-US" sz="3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3200" dirty="0"/>
          </a:p>
        </p:txBody>
      </p:sp>
      <p:sp>
        <p:nvSpPr>
          <p:cNvPr id="3" name="Text 1"/>
          <p:cNvSpPr txBox="1"/>
          <p:nvPr/>
        </p:nvSpPr>
        <p:spPr>
          <a:xfrm>
            <a:off x="2453250" y="1669200"/>
            <a:ext cx="4237500" cy="936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150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Профсоюз занимается составлением исков и судебным представительством для защиты трудовых и социальных прав работников образования.
</a:t>
            </a:r>
            <a:endParaRPr lang="en-US" sz="1200" dirty="0"/>
          </a:p>
        </p:txBody>
      </p:sp>
      <p:sp>
        <p:nvSpPr>
          <p:cNvPr id="4" name="Text 2"/>
          <p:cNvSpPr txBox="1"/>
          <p:nvPr/>
        </p:nvSpPr>
        <p:spPr>
          <a:xfrm>
            <a:off x="7988800" y="245700"/>
            <a:ext cx="795300" cy="114300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0" indent="0" algn="r">
              <a:lnSpc>
                <a:spcPct val="115000"/>
              </a:lnSpc>
              <a:buNone/>
            </a:pPr>
            <a:r>
              <a:rPr lang="en-US" sz="782" dirty="0">
                <a:solidFill>
                  <a:srgbClr val="78909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23</a:t>
            </a:r>
            <a:endParaRPr lang="en-US" sz="782" dirty="0"/>
          </a:p>
        </p:txBody>
      </p:sp>
      <p:sp>
        <p:nvSpPr>
          <p:cNvPr id="5" name="Text 3"/>
          <p:cNvSpPr txBox="1"/>
          <p:nvPr/>
        </p:nvSpPr>
        <p:spPr>
          <a:xfrm>
            <a:off x="2453250" y="2758350"/>
            <a:ext cx="4237500" cy="936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150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Активно участвует в разработке и экспертизе коллективных договоров, контролирует соблюдение законодательства в образовательных учреждениях города.
</a:t>
            </a:r>
            <a:endParaRPr lang="en-US" sz="1200" dirty="0"/>
          </a:p>
        </p:txBody>
      </p:sp>
      <p:sp>
        <p:nvSpPr>
          <p:cNvPr id="6" name="Text 4"/>
          <p:cNvSpPr txBox="1"/>
          <p:nvPr/>
        </p:nvSpPr>
        <p:spPr>
          <a:xfrm>
            <a:off x="2453250" y="3847500"/>
            <a:ext cx="4237500" cy="936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150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Оказывает консультационную поддержку членам профсоюза по трудовому, пенсионному, семейному и социальному праву, обеспечивая комплексную защиту интересов.
</a:t>
            </a:r>
            <a:endParaRPr lang="en-US" sz="12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 txBox="1"/>
          <p:nvPr/>
        </p:nvSpPr>
        <p:spPr>
          <a:xfrm>
            <a:off x="360000" y="823350"/>
            <a:ext cx="7713900" cy="10131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80000"/>
              </a:lnSpc>
              <a:buNone/>
            </a:pPr>
            <a:r>
              <a:rPr lang="en-US" sz="32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Победы в конкурсах и профессиональные достижения
</a:t>
            </a:r>
            <a:endParaRPr lang="en-US" sz="3200" dirty="0"/>
          </a:p>
        </p:txBody>
      </p:sp>
      <p:sp>
        <p:nvSpPr>
          <p:cNvPr id="4" name="Text 1"/>
          <p:cNvSpPr txBox="1"/>
          <p:nvPr/>
        </p:nvSpPr>
        <p:spPr>
          <a:xfrm>
            <a:off x="360000" y="2571750"/>
            <a:ext cx="1924800" cy="2211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2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 2025 году профсоюз участвовал в конкурсе «Здоровые решения», продемонстрировав высокий уровень социальной ответственности и готовность к инновациям.
</a:t>
            </a:r>
            <a:endParaRPr lang="en-US" sz="1200" dirty="0"/>
          </a:p>
        </p:txBody>
      </p:sp>
      <p:sp>
        <p:nvSpPr>
          <p:cNvPr id="5" name="Text 2"/>
          <p:cNvSpPr txBox="1"/>
          <p:nvPr/>
        </p:nvSpPr>
        <p:spPr>
          <a:xfrm>
            <a:off x="7988800" y="245700"/>
            <a:ext cx="795300" cy="114300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0" indent="0" algn="r">
              <a:lnSpc>
                <a:spcPct val="115000"/>
              </a:lnSpc>
              <a:buNone/>
            </a:pPr>
            <a:r>
              <a:rPr lang="en-US" sz="782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24</a:t>
            </a:r>
            <a:endParaRPr lang="en-US" sz="782" dirty="0"/>
          </a:p>
        </p:txBody>
      </p:sp>
      <p:sp>
        <p:nvSpPr>
          <p:cNvPr id="6" name="Text 3"/>
          <p:cNvSpPr txBox="1"/>
          <p:nvPr/>
        </p:nvSpPr>
        <p:spPr>
          <a:xfrm>
            <a:off x="2526345" y="2571750"/>
            <a:ext cx="1924800" cy="2211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2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ППО детского сада №110 отмечена наградами за лучший профсоюзный наставник, подтверждая эффективность работы с кадровым резервом.
</a:t>
            </a:r>
            <a:endParaRPr lang="en-US" sz="1200" dirty="0"/>
          </a:p>
        </p:txBody>
      </p:sp>
      <p:sp>
        <p:nvSpPr>
          <p:cNvPr id="7" name="Text 4"/>
          <p:cNvSpPr txBox="1"/>
          <p:nvPr/>
        </p:nvSpPr>
        <p:spPr>
          <a:xfrm>
            <a:off x="4692690" y="2571750"/>
            <a:ext cx="1924800" cy="2211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2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Региональные и федеральные конкурсы укрепляют имидж организации, отражая значимость и признание деятельности в профессиональном сообществе.
</a:t>
            </a:r>
            <a:endParaRPr lang="en-US" sz="1200" dirty="0"/>
          </a:p>
        </p:txBody>
      </p:sp>
      <p:sp>
        <p:nvSpPr>
          <p:cNvPr id="8" name="Text 5"/>
          <p:cNvSpPr txBox="1"/>
          <p:nvPr/>
        </p:nvSpPr>
        <p:spPr>
          <a:xfrm>
            <a:off x="6859050" y="2572017"/>
            <a:ext cx="1924800" cy="2211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2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Достижения в конкурсах свидетельствуют о постоянном совершенствовании социальной поддержки и инновационных подходов в деятельности профсоюза.
</a:t>
            </a:r>
            <a:endParaRPr lang="en-US" sz="120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 txBox="1"/>
          <p:nvPr/>
        </p:nvSpPr>
        <p:spPr>
          <a:xfrm>
            <a:off x="731520" y="302850"/>
            <a:ext cx="7342380" cy="115429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80000"/>
              </a:lnSpc>
              <a:buNone/>
            </a:pPr>
            <a:endParaRPr lang="ru-RU" sz="2800" dirty="0" smtClean="0">
              <a:solidFill>
                <a:srgbClr val="0000CC"/>
              </a:solidFill>
              <a:latin typeface="Arial" pitchFamily="34" charset="0"/>
              <a:ea typeface="Arial" pitchFamily="34" charset="-122"/>
              <a:cs typeface="Arial" pitchFamily="34" charset="-120"/>
            </a:endParaRPr>
          </a:p>
          <a:p>
            <a:pPr marL="0" indent="0" algn="ctr">
              <a:lnSpc>
                <a:spcPct val="80000"/>
              </a:lnSpc>
              <a:buNone/>
            </a:pPr>
            <a:r>
              <a:rPr lang="en-US" sz="2800" dirty="0" smtClean="0">
                <a:solidFill>
                  <a:srgbClr val="0000C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Участие </a:t>
            </a:r>
            <a:r>
              <a:rPr lang="en-US" sz="2800" dirty="0">
                <a:solidFill>
                  <a:srgbClr val="0000C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педагогов в </a:t>
            </a:r>
            <a:r>
              <a:rPr lang="en-US" sz="2800" dirty="0" smtClean="0">
                <a:solidFill>
                  <a:srgbClr val="0000C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областной</a:t>
            </a:r>
            <a:endParaRPr lang="ru-RU" sz="2800" dirty="0" smtClean="0">
              <a:solidFill>
                <a:srgbClr val="0000CC"/>
              </a:solidFill>
              <a:latin typeface="Arial" pitchFamily="34" charset="0"/>
              <a:ea typeface="Arial" pitchFamily="34" charset="-122"/>
              <a:cs typeface="Arial" pitchFamily="34" charset="-120"/>
            </a:endParaRPr>
          </a:p>
          <a:p>
            <a:pPr marL="0" indent="0" algn="ctr">
              <a:lnSpc>
                <a:spcPct val="80000"/>
              </a:lnSpc>
              <a:buNone/>
            </a:pPr>
            <a:r>
              <a:rPr lang="en-US" sz="2800" dirty="0" smtClean="0">
                <a:solidFill>
                  <a:srgbClr val="0000C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2800" dirty="0">
                <a:solidFill>
                  <a:srgbClr val="0000C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спартакиаде
</a:t>
            </a:r>
            <a:endParaRPr lang="en-US" sz="2800" dirty="0">
              <a:solidFill>
                <a:srgbClr val="0000CC"/>
              </a:solidFill>
            </a:endParaRPr>
          </a:p>
        </p:txBody>
      </p:sp>
      <p:sp>
        <p:nvSpPr>
          <p:cNvPr id="3" name="Text 1"/>
          <p:cNvSpPr txBox="1"/>
          <p:nvPr/>
        </p:nvSpPr>
        <p:spPr>
          <a:xfrm>
            <a:off x="360000" y="2780175"/>
            <a:ext cx="2591400" cy="2003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Педагогические работники Липецка активно участвовали в областной спартакиаде, демонстрируя высокий уровень профессионализма и физической подготовки.
</a:t>
            </a:r>
            <a:endParaRPr lang="en-US" sz="1200" dirty="0"/>
          </a:p>
        </p:txBody>
      </p:sp>
      <p:sp>
        <p:nvSpPr>
          <p:cNvPr id="4" name="Text 2"/>
          <p:cNvSpPr txBox="1"/>
          <p:nvPr/>
        </p:nvSpPr>
        <p:spPr>
          <a:xfrm>
            <a:off x="7988800" y="245700"/>
            <a:ext cx="795300" cy="114300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0" indent="0" algn="r">
              <a:lnSpc>
                <a:spcPct val="115000"/>
              </a:lnSpc>
              <a:buNone/>
            </a:pPr>
            <a:r>
              <a:rPr lang="en-US" sz="782" dirty="0">
                <a:solidFill>
                  <a:srgbClr val="78909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25</a:t>
            </a:r>
            <a:endParaRPr lang="en-US" sz="782" dirty="0"/>
          </a:p>
        </p:txBody>
      </p:sp>
      <p:sp>
        <p:nvSpPr>
          <p:cNvPr id="5" name="Text 3"/>
          <p:cNvSpPr txBox="1"/>
          <p:nvPr/>
        </p:nvSpPr>
        <p:spPr>
          <a:xfrm>
            <a:off x="3276300" y="2780175"/>
            <a:ext cx="2591400" cy="2003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Команда показала отличные результаты в плавании и волейболе, способствуя укреплению корпоративного духа и взаимодействия между учреждениями.
</a:t>
            </a:r>
            <a:endParaRPr lang="en-US" sz="1200" dirty="0"/>
          </a:p>
        </p:txBody>
      </p:sp>
      <p:sp>
        <p:nvSpPr>
          <p:cNvPr id="6" name="Text 4"/>
          <p:cNvSpPr txBox="1"/>
          <p:nvPr/>
        </p:nvSpPr>
        <p:spPr>
          <a:xfrm>
            <a:off x="6192600" y="2780175"/>
            <a:ext cx="2591400" cy="2003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Спортивные достижения способствуют формированию здорового образа жизни и повышению командного духа среди работников образования.
</a:t>
            </a:r>
            <a:endParaRPr lang="en-US" sz="12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0875" y="1410334"/>
            <a:ext cx="2294850" cy="1285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000" y="1922488"/>
            <a:ext cx="4300800" cy="1644424"/>
          </a:xfrm>
          <a:prstGeom prst="rect">
            <a:avLst/>
          </a:prstGeom>
        </p:spPr>
      </p:pic>
      <p:sp>
        <p:nvSpPr>
          <p:cNvPr id="4" name="Text 0"/>
          <p:cNvSpPr txBox="1"/>
          <p:nvPr/>
        </p:nvSpPr>
        <p:spPr>
          <a:xfrm>
            <a:off x="7814450" y="245700"/>
            <a:ext cx="972600" cy="114300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0" indent="0" algn="r">
              <a:lnSpc>
                <a:spcPct val="115000"/>
              </a:lnSpc>
              <a:buNone/>
            </a:pPr>
            <a:r>
              <a:rPr lang="en-US" sz="782" dirty="0">
                <a:solidFill>
                  <a:srgbClr val="78909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26</a:t>
            </a:r>
            <a:endParaRPr lang="en-US" sz="782" dirty="0"/>
          </a:p>
        </p:txBody>
      </p:sp>
      <p:sp>
        <p:nvSpPr>
          <p:cNvPr id="5" name="Text 1"/>
          <p:cNvSpPr txBox="1"/>
          <p:nvPr/>
        </p:nvSpPr>
        <p:spPr>
          <a:xfrm>
            <a:off x="5204176" y="1406975"/>
            <a:ext cx="3582900" cy="1224000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1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Отмечены награды и благодарности, подтверждающие высокий вклад членов профсоюза в развитие образования и социальную активность.
</a:t>
            </a:r>
            <a:endParaRPr lang="en-US" sz="1100" dirty="0"/>
          </a:p>
        </p:txBody>
      </p:sp>
      <p:sp>
        <p:nvSpPr>
          <p:cNvPr id="6" name="Text 2"/>
          <p:cNvSpPr txBox="1"/>
          <p:nvPr/>
        </p:nvSpPr>
        <p:spPr>
          <a:xfrm>
            <a:off x="5204175" y="2858376"/>
            <a:ext cx="3582900" cy="1224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1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Наградная система эффективно стимулирует активность и признание заслуг членов организации.
</a:t>
            </a:r>
            <a:endParaRPr lang="en-US" sz="1100" dirty="0"/>
          </a:p>
        </p:txBody>
      </p:sp>
      <p:sp>
        <p:nvSpPr>
          <p:cNvPr id="7" name="Text 3"/>
          <p:cNvSpPr txBox="1"/>
          <p:nvPr/>
        </p:nvSpPr>
        <p:spPr>
          <a:xfrm>
            <a:off x="5201100" y="4519200"/>
            <a:ext cx="3582900" cy="264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8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Отчет Липецкой городской организации Профсоюза образования за 2025 год
</a:t>
            </a:r>
            <a:endParaRPr lang="en-US" sz="800" dirty="0"/>
          </a:p>
        </p:txBody>
      </p:sp>
      <p:sp>
        <p:nvSpPr>
          <p:cNvPr id="8" name="Text 4"/>
          <p:cNvSpPr txBox="1"/>
          <p:nvPr/>
        </p:nvSpPr>
        <p:spPr>
          <a:xfrm>
            <a:off x="360025" y="537925"/>
            <a:ext cx="8424000" cy="672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80000"/>
              </a:lnSpc>
              <a:buNone/>
            </a:pPr>
            <a:r>
              <a:rPr lang="en-US" sz="2800" dirty="0">
                <a:solidFill>
                  <a:srgbClr val="0000C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Система поощрения и наград в 2025 году</a:t>
            </a:r>
            <a:r>
              <a:rPr lang="en-US" sz="28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280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7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 txBox="1"/>
          <p:nvPr/>
        </p:nvSpPr>
        <p:spPr>
          <a:xfrm>
            <a:off x="360000" y="823350"/>
            <a:ext cx="7713900" cy="10131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80000"/>
              </a:lnSpc>
              <a:buNone/>
            </a:pPr>
            <a:r>
              <a:rPr lang="en-US" sz="32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Организационное укрепление и мероприятия
</a:t>
            </a:r>
            <a:endParaRPr lang="en-US" sz="3200" dirty="0"/>
          </a:p>
        </p:txBody>
      </p:sp>
      <p:sp>
        <p:nvSpPr>
          <p:cNvPr id="4" name="Text 1"/>
          <p:cNvSpPr txBox="1"/>
          <p:nvPr/>
        </p:nvSpPr>
        <p:spPr>
          <a:xfrm>
            <a:off x="360000" y="2571750"/>
            <a:ext cx="2591400" cy="2211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2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 отчетном году проведено 11 заседаний Президиума и 2 заседания городского комитета, обеспечивающих координацию и контроль работы профсоюза.
</a:t>
            </a:r>
            <a:endParaRPr lang="en-US" sz="1200" dirty="0"/>
          </a:p>
        </p:txBody>
      </p:sp>
      <p:sp>
        <p:nvSpPr>
          <p:cNvPr id="5" name="Text 2"/>
          <p:cNvSpPr txBox="1"/>
          <p:nvPr/>
        </p:nvSpPr>
        <p:spPr>
          <a:xfrm>
            <a:off x="7988800" y="245700"/>
            <a:ext cx="795300" cy="114300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0" indent="0" algn="r">
              <a:lnSpc>
                <a:spcPct val="115000"/>
              </a:lnSpc>
              <a:buNone/>
            </a:pPr>
            <a:r>
              <a:rPr lang="en-US" sz="782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27</a:t>
            </a:r>
            <a:endParaRPr lang="en-US" sz="782" dirty="0"/>
          </a:p>
        </p:txBody>
      </p:sp>
      <p:sp>
        <p:nvSpPr>
          <p:cNvPr id="6" name="Text 3"/>
          <p:cNvSpPr txBox="1"/>
          <p:nvPr/>
        </p:nvSpPr>
        <p:spPr>
          <a:xfrm>
            <a:off x="3276300" y="2571750"/>
            <a:ext cx="2591400" cy="2211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2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Проведены 3 выездные встречи с коллективами образовательных организаций для обмена опытом и усовершенствования практических подходов.
</a:t>
            </a:r>
            <a:endParaRPr lang="en-US" sz="1200" dirty="0"/>
          </a:p>
        </p:txBody>
      </p:sp>
      <p:sp>
        <p:nvSpPr>
          <p:cNvPr id="7" name="Text 4"/>
          <p:cNvSpPr txBox="1"/>
          <p:nvPr/>
        </p:nvSpPr>
        <p:spPr>
          <a:xfrm>
            <a:off x="6192600" y="2571750"/>
            <a:ext cx="2591400" cy="2211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2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Обсуждались вопросы награждений, мотивации, охраны труда и развития информационной работы, что способствовало укреплению профсоюзного сообщества.
</a:t>
            </a:r>
            <a:endParaRPr lang="en-US" sz="1200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8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1507826"/>
            <a:ext cx="4569000" cy="1637522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3145707"/>
            <a:ext cx="4569000" cy="1637522"/>
          </a:xfrm>
          <a:prstGeom prst="rect">
            <a:avLst/>
          </a:prstGeom>
        </p:spPr>
      </p:pic>
      <p:sp>
        <p:nvSpPr>
          <p:cNvPr id="5" name="Text 0"/>
          <p:cNvSpPr txBox="1"/>
          <p:nvPr/>
        </p:nvSpPr>
        <p:spPr>
          <a:xfrm>
            <a:off x="1890400" y="4873500"/>
            <a:ext cx="869100" cy="114300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0" indent="0" algn="ctr">
              <a:lnSpc>
                <a:spcPct val="115000"/>
              </a:lnSpc>
              <a:buNone/>
            </a:pPr>
            <a:r>
              <a:rPr lang="en-US" sz="782" dirty="0">
                <a:solidFill>
                  <a:srgbClr val="78909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28</a:t>
            </a:r>
            <a:endParaRPr lang="en-US" sz="782" dirty="0"/>
          </a:p>
        </p:txBody>
      </p:sp>
      <p:sp>
        <p:nvSpPr>
          <p:cNvPr id="6" name="Text 1"/>
          <p:cNvSpPr txBox="1"/>
          <p:nvPr/>
        </p:nvSpPr>
        <p:spPr>
          <a:xfrm>
            <a:off x="356950" y="1507738"/>
            <a:ext cx="3930000" cy="1077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Поддержка оздоровления в профкурортах
</a:t>
            </a:r>
            <a:r>
              <a:rPr lang="en-US" sz="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11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Для членов профсоюза приобретены путёвки в ведущие курорты: «Сириус», «Бриз – тур», «Приморский», «Парус», «Бригантина». Это обеспечивает доступ к качественным оздоровительным программам и восстановлению здоровья.
</a:t>
            </a:r>
            <a:endParaRPr lang="en-US" sz="1400" dirty="0"/>
          </a:p>
        </p:txBody>
      </p:sp>
      <p:sp>
        <p:nvSpPr>
          <p:cNvPr id="7" name="Text 2"/>
          <p:cNvSpPr txBox="1"/>
          <p:nvPr/>
        </p:nvSpPr>
        <p:spPr>
          <a:xfrm>
            <a:off x="356950" y="3145618"/>
            <a:ext cx="3930000" cy="1077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Финансирование детского оздоровления
</a:t>
            </a:r>
            <a:r>
              <a:rPr lang="en-US" sz="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11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Выделено </a:t>
            </a:r>
            <a:r>
              <a:rPr lang="en-US" sz="1100" dirty="0" smtClean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более</a:t>
            </a:r>
            <a:r>
              <a:rPr lang="ru-RU" sz="11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ru-RU" sz="1100" dirty="0" smtClean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2</a:t>
            </a:r>
            <a:r>
              <a:rPr lang="en-US" sz="1100" dirty="0" smtClean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1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миллионов рублей на оздоровление </a:t>
            </a:r>
            <a:r>
              <a:rPr lang="ru-RU" sz="1100" dirty="0" smtClean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членов Профсоюза и членов их</a:t>
            </a:r>
            <a:r>
              <a:rPr lang="ru-RU" sz="11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ru-RU" sz="1100" dirty="0" smtClean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семей</a:t>
            </a:r>
            <a:r>
              <a:rPr lang="en-US" sz="1100" dirty="0" smtClean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. </a:t>
            </a:r>
            <a:r>
              <a:rPr lang="en-US" sz="11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Такая поддержка позволяет семьям педагогов обеспечивать детям полноценный отдых и укрепление здоровья.
</a:t>
            </a:r>
            <a:endParaRPr lang="en-US" sz="1400" dirty="0"/>
          </a:p>
        </p:txBody>
      </p:sp>
      <p:sp>
        <p:nvSpPr>
          <p:cNvPr id="8" name="Text 3"/>
          <p:cNvSpPr txBox="1"/>
          <p:nvPr/>
        </p:nvSpPr>
        <p:spPr>
          <a:xfrm>
            <a:off x="360025" y="537925"/>
            <a:ext cx="8424000" cy="626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80000"/>
              </a:lnSpc>
              <a:buNone/>
            </a:pPr>
            <a:r>
              <a:rPr lang="en-US" sz="2400" dirty="0">
                <a:solidFill>
                  <a:srgbClr val="0000C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Оздоровительные программы для членов </a:t>
            </a:r>
            <a:r>
              <a:rPr lang="ru-RU" sz="2400" dirty="0" smtClean="0">
                <a:solidFill>
                  <a:srgbClr val="0000C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</a:t>
            </a:r>
            <a:r>
              <a:rPr lang="en-US" sz="2400" dirty="0" smtClean="0">
                <a:solidFill>
                  <a:srgbClr val="0000C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рофсоюза</a:t>
            </a:r>
            <a:r>
              <a:rPr lang="en-US" sz="2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2400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9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 txBox="1"/>
          <p:nvPr/>
        </p:nvSpPr>
        <p:spPr>
          <a:xfrm>
            <a:off x="715050" y="360000"/>
            <a:ext cx="7713900" cy="10131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80000"/>
              </a:lnSpc>
              <a:buNone/>
            </a:pPr>
            <a:r>
              <a:rPr lang="en-US" sz="2800" dirty="0">
                <a:solidFill>
                  <a:srgbClr val="0000C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Информационное сопровождение и открытость</a:t>
            </a:r>
            <a:r>
              <a:rPr lang="en-US" sz="3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3200" dirty="0"/>
          </a:p>
        </p:txBody>
      </p:sp>
      <p:sp>
        <p:nvSpPr>
          <p:cNvPr id="3" name="Text 1"/>
          <p:cNvSpPr txBox="1"/>
          <p:nvPr/>
        </p:nvSpPr>
        <p:spPr>
          <a:xfrm>
            <a:off x="2453250" y="1669200"/>
            <a:ext cx="4237500" cy="936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150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 2025 году выпущено 11 информационных листков и 12 профсоюзных афиш, поддерживающих информирование членов по актуальным темам.
</a:t>
            </a:r>
            <a:endParaRPr lang="en-US" sz="1200" dirty="0"/>
          </a:p>
        </p:txBody>
      </p:sp>
      <p:sp>
        <p:nvSpPr>
          <p:cNvPr id="4" name="Text 2"/>
          <p:cNvSpPr txBox="1"/>
          <p:nvPr/>
        </p:nvSpPr>
        <p:spPr>
          <a:xfrm>
            <a:off x="7988800" y="245700"/>
            <a:ext cx="795300" cy="114300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0" indent="0" algn="r">
              <a:lnSpc>
                <a:spcPct val="115000"/>
              </a:lnSpc>
              <a:buNone/>
            </a:pPr>
            <a:r>
              <a:rPr lang="en-US" sz="782" dirty="0">
                <a:solidFill>
                  <a:srgbClr val="78909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29</a:t>
            </a:r>
            <a:endParaRPr lang="en-US" sz="782" dirty="0"/>
          </a:p>
        </p:txBody>
      </p:sp>
      <p:sp>
        <p:nvSpPr>
          <p:cNvPr id="5" name="Text 3"/>
          <p:cNvSpPr txBox="1"/>
          <p:nvPr/>
        </p:nvSpPr>
        <p:spPr>
          <a:xfrm>
            <a:off x="2453250" y="2758350"/>
            <a:ext cx="4237500" cy="936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150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Официальный сайт городской организации активно функционирует, предоставляя доступ к новостям, документам и возможностям для обмена опытом.
</a:t>
            </a:r>
            <a:endParaRPr lang="en-US" sz="1200" dirty="0"/>
          </a:p>
        </p:txBody>
      </p:sp>
      <p:sp>
        <p:nvSpPr>
          <p:cNvPr id="6" name="Text 4"/>
          <p:cNvSpPr txBox="1"/>
          <p:nvPr/>
        </p:nvSpPr>
        <p:spPr>
          <a:xfrm>
            <a:off x="2453250" y="3847500"/>
            <a:ext cx="4237500" cy="936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150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Такая прозрачность и открытость способствуют укреплению доверия и единству профсоюзного сообщества Липецка.
</a:t>
            </a:r>
            <a:endParaRPr lang="en-US" sz="1200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0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 txBox="1"/>
          <p:nvPr/>
        </p:nvSpPr>
        <p:spPr>
          <a:xfrm>
            <a:off x="1956300" y="914300"/>
            <a:ext cx="5231400" cy="10221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80000"/>
              </a:lnSpc>
              <a:buNone/>
            </a:pPr>
            <a:r>
              <a:rPr lang="en-US" sz="3352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Заключение: стратегия успеха и перспективы развития
</a:t>
            </a:r>
            <a:endParaRPr lang="en-US" sz="3352" dirty="0"/>
          </a:p>
        </p:txBody>
      </p:sp>
      <p:sp>
        <p:nvSpPr>
          <p:cNvPr id="4" name="Text 1"/>
          <p:cNvSpPr txBox="1"/>
          <p:nvPr/>
        </p:nvSpPr>
        <p:spPr>
          <a:xfrm>
            <a:off x="2770799" y="2715400"/>
            <a:ext cx="3930867" cy="1513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15000"/>
              </a:lnSpc>
              <a:buNone/>
            </a:pPr>
            <a:r>
              <a:rPr lang="en-US" sz="12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Стабильный рост охвата и членства подтверждает эффективность стратегии </a:t>
            </a:r>
            <a:r>
              <a:rPr lang="ru-RU" sz="1200" dirty="0" smtClean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</a:t>
            </a:r>
            <a:r>
              <a:rPr lang="en-US" sz="1200" dirty="0" smtClean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рофсоюза</a:t>
            </a:r>
            <a:r>
              <a:rPr lang="ru-RU" sz="1200" dirty="0" smtClean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города Липецка</a:t>
            </a:r>
            <a:r>
              <a:rPr lang="en-US" sz="1200" dirty="0" smtClean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. </a:t>
            </a:r>
            <a:r>
              <a:rPr lang="en-US" sz="12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Для дальнейшего развития необходимы усиление мотивации, инноваций и расширение взаимодействия с </a:t>
            </a:r>
            <a:r>
              <a:rPr lang="ru-RU" sz="1200" dirty="0" smtClean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социальными партнерами</a:t>
            </a:r>
            <a:r>
              <a:rPr lang="en-US" sz="1200" dirty="0" smtClean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.</a:t>
            </a:r>
            <a:r>
              <a:rPr lang="en-US" sz="12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12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 txBox="1"/>
          <p:nvPr/>
        </p:nvSpPr>
        <p:spPr>
          <a:xfrm>
            <a:off x="360000" y="823350"/>
            <a:ext cx="7713900" cy="79307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80000"/>
              </a:lnSpc>
              <a:buNone/>
            </a:pPr>
            <a:r>
              <a:rPr lang="en-US" sz="3200" dirty="0">
                <a:solidFill>
                  <a:srgbClr val="0000C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Автоматизация статистической отчетности</a:t>
            </a:r>
            <a:r>
              <a:rPr lang="en-US" sz="3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3200" dirty="0"/>
          </a:p>
        </p:txBody>
      </p:sp>
      <p:sp>
        <p:nvSpPr>
          <p:cNvPr id="3" name="Text 1"/>
          <p:cNvSpPr txBox="1"/>
          <p:nvPr/>
        </p:nvSpPr>
        <p:spPr>
          <a:xfrm>
            <a:off x="360000" y="2780175"/>
            <a:ext cx="2591400" cy="2003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 2025 году </a:t>
            </a:r>
            <a:r>
              <a:rPr lang="ru-RU" sz="1200" dirty="0" smtClean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отчет сформирован в системе </a:t>
            </a:r>
            <a:r>
              <a:rPr lang="en-US" sz="1200" dirty="0" smtClean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АИС Профсоюза, что значительно повысило точность сбора и обработки статистических данных по членству и активности первичных организаций.
</a:t>
            </a:r>
            <a:endParaRPr lang="en-US" sz="1200" dirty="0"/>
          </a:p>
        </p:txBody>
      </p:sp>
      <p:sp>
        <p:nvSpPr>
          <p:cNvPr id="4" name="Text 2"/>
          <p:cNvSpPr txBox="1"/>
          <p:nvPr/>
        </p:nvSpPr>
        <p:spPr>
          <a:xfrm>
            <a:off x="7988800" y="245700"/>
            <a:ext cx="795300" cy="114300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0" indent="0" algn="r">
              <a:lnSpc>
                <a:spcPct val="115000"/>
              </a:lnSpc>
              <a:buNone/>
            </a:pPr>
            <a:r>
              <a:rPr lang="en-US" sz="782" dirty="0">
                <a:solidFill>
                  <a:srgbClr val="78909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3</a:t>
            </a:r>
            <a:endParaRPr lang="en-US" sz="782" dirty="0"/>
          </a:p>
        </p:txBody>
      </p:sp>
      <p:sp>
        <p:nvSpPr>
          <p:cNvPr id="5" name="Text 3"/>
          <p:cNvSpPr txBox="1"/>
          <p:nvPr/>
        </p:nvSpPr>
        <p:spPr>
          <a:xfrm>
            <a:off x="3276300" y="2780175"/>
            <a:ext cx="2591400" cy="2003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Автоматизация упростила контроль за динамикой членства, позволила своевременно выявлять изменения и принимать управленческие решения оперативно и обоснованно.
</a:t>
            </a:r>
            <a:endParaRPr lang="en-US" sz="1200" dirty="0"/>
          </a:p>
        </p:txBody>
      </p:sp>
      <p:sp>
        <p:nvSpPr>
          <p:cNvPr id="6" name="Text 4"/>
          <p:cNvSpPr txBox="1"/>
          <p:nvPr/>
        </p:nvSpPr>
        <p:spPr>
          <a:xfrm>
            <a:off x="6192600" y="2780175"/>
            <a:ext cx="2591400" cy="2003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Система улучшила взаимодействие между структурными подразделениями Профсоюза, обеспечив прозрачность и удобство мониторинга деятельности первичных профсоюзных организаций.
</a:t>
            </a:r>
            <a:endParaRPr lang="en-US" sz="12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0"/>
          <p:cNvSpPr txBox="1"/>
          <p:nvPr/>
        </p:nvSpPr>
        <p:spPr>
          <a:xfrm>
            <a:off x="4848075" y="360000"/>
            <a:ext cx="3936000" cy="10731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80000"/>
              </a:lnSpc>
              <a:buNone/>
            </a:pPr>
            <a:r>
              <a:rPr lang="en-US" sz="2400" dirty="0">
                <a:solidFill>
                  <a:srgbClr val="0000C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Ключевые показатели городской организации
</a:t>
            </a:r>
            <a:endParaRPr lang="en-US" sz="2400" dirty="0">
              <a:solidFill>
                <a:srgbClr val="0000CC"/>
              </a:solidFill>
            </a:endParaRPr>
          </a:p>
        </p:txBody>
      </p:sp>
      <p:sp>
        <p:nvSpPr>
          <p:cNvPr id="5" name="Text 1"/>
          <p:cNvSpPr txBox="1"/>
          <p:nvPr/>
        </p:nvSpPr>
        <p:spPr>
          <a:xfrm>
            <a:off x="6332750" y="4873500"/>
            <a:ext cx="972600" cy="114300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0" indent="0" algn="ctr">
              <a:lnSpc>
                <a:spcPct val="115000"/>
              </a:lnSpc>
              <a:buNone/>
            </a:pPr>
            <a:r>
              <a:rPr lang="en-US" sz="782" dirty="0">
                <a:solidFill>
                  <a:srgbClr val="78909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4</a:t>
            </a:r>
            <a:endParaRPr lang="en-US" sz="782" dirty="0"/>
          </a:p>
        </p:txBody>
      </p:sp>
      <p:sp>
        <p:nvSpPr>
          <p:cNvPr id="6" name="Text 2"/>
          <p:cNvSpPr txBox="1"/>
          <p:nvPr/>
        </p:nvSpPr>
        <p:spPr>
          <a:xfrm>
            <a:off x="4851050" y="1876750"/>
            <a:ext cx="3936000" cy="1028100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Структура и охват
</a:t>
            </a:r>
            <a:r>
              <a:rPr lang="en-US" sz="8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11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На начало 2025 года действовало 145 первичных организаций, что обеспечивало полный охват всех образовательных учреждений города в системе профсоюза.
</a:t>
            </a:r>
            <a:endParaRPr lang="en-US" sz="1400" dirty="0"/>
          </a:p>
        </p:txBody>
      </p:sp>
      <p:sp>
        <p:nvSpPr>
          <p:cNvPr id="7" name="Text 3"/>
          <p:cNvSpPr txBox="1"/>
          <p:nvPr/>
        </p:nvSpPr>
        <p:spPr>
          <a:xfrm>
            <a:off x="4851050" y="3407721"/>
            <a:ext cx="3936000" cy="1028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Прирост и устойчивость
</a:t>
            </a:r>
            <a:r>
              <a:rPr lang="en-US" sz="8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11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За год произошёл прирост организаций, включая среднюю школу №58, что подтверждает структурную устойчивость и эффективность работы городской организации.
</a:t>
            </a:r>
            <a:endParaRPr lang="en-US" sz="1400" dirty="0"/>
          </a:p>
        </p:txBody>
      </p:sp>
      <p:pic>
        <p:nvPicPr>
          <p:cNvPr id="1026" name="Picture 2" descr="Изображения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4465812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000" y="2194451"/>
            <a:ext cx="4300800" cy="1100499"/>
          </a:xfrm>
          <a:prstGeom prst="rect">
            <a:avLst/>
          </a:prstGeom>
        </p:spPr>
      </p:pic>
      <p:sp>
        <p:nvSpPr>
          <p:cNvPr id="4" name="Text 0"/>
          <p:cNvSpPr txBox="1"/>
          <p:nvPr/>
        </p:nvSpPr>
        <p:spPr>
          <a:xfrm>
            <a:off x="7814450" y="245700"/>
            <a:ext cx="972600" cy="114300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0" indent="0" algn="r">
              <a:lnSpc>
                <a:spcPct val="115000"/>
              </a:lnSpc>
              <a:buNone/>
            </a:pPr>
            <a:r>
              <a:rPr lang="en-US" sz="782" dirty="0">
                <a:solidFill>
                  <a:srgbClr val="78909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5</a:t>
            </a:r>
            <a:endParaRPr lang="en-US" sz="782" dirty="0"/>
          </a:p>
        </p:txBody>
      </p:sp>
      <p:sp>
        <p:nvSpPr>
          <p:cNvPr id="5" name="Text 1"/>
          <p:cNvSpPr txBox="1"/>
          <p:nvPr/>
        </p:nvSpPr>
        <p:spPr>
          <a:xfrm>
            <a:off x="5204176" y="1406975"/>
            <a:ext cx="3582900" cy="1224000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1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Таблица отражает количество, охват и прирост организаций в различных сегментах системы образования Липецка.
</a:t>
            </a:r>
            <a:endParaRPr lang="en-US" sz="1100" dirty="0"/>
          </a:p>
        </p:txBody>
      </p:sp>
      <p:sp>
        <p:nvSpPr>
          <p:cNvPr id="6" name="Text 2"/>
          <p:cNvSpPr txBox="1"/>
          <p:nvPr/>
        </p:nvSpPr>
        <p:spPr>
          <a:xfrm>
            <a:off x="5204175" y="2858376"/>
            <a:ext cx="3582900" cy="1224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1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Профсоюзное движение охватывает все сегменты образования с ростом по каждому из них.
</a:t>
            </a:r>
            <a:endParaRPr lang="en-US" sz="1100" dirty="0"/>
          </a:p>
        </p:txBody>
      </p:sp>
      <p:sp>
        <p:nvSpPr>
          <p:cNvPr id="7" name="Text 3"/>
          <p:cNvSpPr txBox="1"/>
          <p:nvPr/>
        </p:nvSpPr>
        <p:spPr>
          <a:xfrm>
            <a:off x="5201100" y="4519200"/>
            <a:ext cx="3582900" cy="264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8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Статистический отчет Липецкой городской организации, 2025 год
</a:t>
            </a:r>
            <a:endParaRPr lang="en-US" sz="800" dirty="0"/>
          </a:p>
        </p:txBody>
      </p:sp>
      <p:sp>
        <p:nvSpPr>
          <p:cNvPr id="8" name="Text 4"/>
          <p:cNvSpPr txBox="1"/>
          <p:nvPr/>
        </p:nvSpPr>
        <p:spPr>
          <a:xfrm>
            <a:off x="360025" y="537925"/>
            <a:ext cx="8424000" cy="672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80000"/>
              </a:lnSpc>
              <a:buNone/>
            </a:pPr>
            <a:r>
              <a:rPr lang="en-US" sz="2400" dirty="0">
                <a:solidFill>
                  <a:srgbClr val="0000C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Распределение первичных организаций по типам учреждений
</a:t>
            </a:r>
            <a:endParaRPr lang="en-US" sz="2400" dirty="0">
              <a:solidFill>
                <a:srgbClr val="0000CC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 txBox="1"/>
          <p:nvPr/>
        </p:nvSpPr>
        <p:spPr>
          <a:xfrm>
            <a:off x="1890400" y="4873500"/>
            <a:ext cx="869100" cy="114300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0" indent="0" algn="ctr">
              <a:lnSpc>
                <a:spcPct val="115000"/>
              </a:lnSpc>
              <a:buNone/>
            </a:pPr>
            <a:r>
              <a:rPr lang="en-US" sz="782" dirty="0">
                <a:solidFill>
                  <a:srgbClr val="78909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6</a:t>
            </a:r>
            <a:endParaRPr lang="en-US" sz="782" dirty="0"/>
          </a:p>
        </p:txBody>
      </p:sp>
      <p:sp>
        <p:nvSpPr>
          <p:cNvPr id="4" name="Text 1"/>
          <p:cNvSpPr txBox="1"/>
          <p:nvPr/>
        </p:nvSpPr>
        <p:spPr>
          <a:xfrm>
            <a:off x="360000" y="1674475"/>
            <a:ext cx="2969400" cy="1794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Численность членов выросла на 224 человека, включая 7 663 работающих и 1 622 молодых специалистов до 35 лет.
</a:t>
            </a:r>
            <a:endParaRPr lang="en-US" sz="1200" dirty="0"/>
          </a:p>
        </p:txBody>
      </p:sp>
      <p:sp>
        <p:nvSpPr>
          <p:cNvPr id="5" name="Text 2"/>
          <p:cNvSpPr txBox="1"/>
          <p:nvPr/>
        </p:nvSpPr>
        <p:spPr>
          <a:xfrm>
            <a:off x="5327116" y="0"/>
            <a:ext cx="2869183" cy="2347772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algn="ctr">
              <a:lnSpc>
                <a:spcPct val="115000"/>
              </a:lnSpc>
            </a:pPr>
            <a:r>
              <a:rPr lang="en-US" sz="72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7 707</a:t>
            </a:r>
            <a:endParaRPr lang="en-US" sz="7200" dirty="0"/>
          </a:p>
        </p:txBody>
      </p:sp>
      <p:sp>
        <p:nvSpPr>
          <p:cNvPr id="6" name="Text 3"/>
          <p:cNvSpPr txBox="1"/>
          <p:nvPr/>
        </p:nvSpPr>
        <p:spPr>
          <a:xfrm>
            <a:off x="4764675" y="2419072"/>
            <a:ext cx="3894000" cy="1585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15000"/>
              </a:lnSpc>
              <a:buNone/>
            </a:pPr>
            <a:r>
              <a:rPr lang="en-US" sz="217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человек состоят в профсоюзе по состоянию на 1 января 2026 года, что отражает стабильный рост и укрепление организации.
</a:t>
            </a:r>
            <a:endParaRPr lang="en-US" sz="2171" dirty="0"/>
          </a:p>
        </p:txBody>
      </p:sp>
      <p:sp>
        <p:nvSpPr>
          <p:cNvPr id="7" name="Text 4"/>
          <p:cNvSpPr txBox="1"/>
          <p:nvPr/>
        </p:nvSpPr>
        <p:spPr>
          <a:xfrm>
            <a:off x="4764675" y="4595050"/>
            <a:ext cx="3894000" cy="188400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0" indent="0" algn="ctr">
              <a:lnSpc>
                <a:spcPct val="115000"/>
              </a:lnSpc>
              <a:buNone/>
            </a:pPr>
            <a:r>
              <a:rPr lang="en-US" sz="8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Сводный отчет Липецкой городской организации, 2025
</a:t>
            </a:r>
            <a:endParaRPr lang="en-US" sz="8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000" y="1408195"/>
            <a:ext cx="4416900" cy="2673011"/>
          </a:xfrm>
          <a:prstGeom prst="rect">
            <a:avLst/>
          </a:prstGeom>
        </p:spPr>
      </p:pic>
      <p:sp>
        <p:nvSpPr>
          <p:cNvPr id="4" name="Text 0"/>
          <p:cNvSpPr txBox="1"/>
          <p:nvPr/>
        </p:nvSpPr>
        <p:spPr>
          <a:xfrm>
            <a:off x="7814450" y="245700"/>
            <a:ext cx="972600" cy="114300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0" indent="0" algn="r">
              <a:lnSpc>
                <a:spcPct val="115000"/>
              </a:lnSpc>
              <a:buNone/>
            </a:pPr>
            <a:r>
              <a:rPr lang="en-US" sz="782" dirty="0">
                <a:solidFill>
                  <a:srgbClr val="78909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7</a:t>
            </a:r>
            <a:endParaRPr lang="en-US" sz="782" dirty="0"/>
          </a:p>
        </p:txBody>
      </p:sp>
      <p:sp>
        <p:nvSpPr>
          <p:cNvPr id="5" name="Text 1"/>
          <p:cNvSpPr txBox="1"/>
          <p:nvPr/>
        </p:nvSpPr>
        <p:spPr>
          <a:xfrm>
            <a:off x="5156263" y="1406975"/>
            <a:ext cx="3630900" cy="1224000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1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Охват молодежи возрос до 70%, демонстрируя успешное вовлечение молодых кадров в деятельность Профсоюза.
</a:t>
            </a:r>
            <a:endParaRPr lang="en-US" sz="1100" dirty="0"/>
          </a:p>
        </p:txBody>
      </p:sp>
      <p:sp>
        <p:nvSpPr>
          <p:cNvPr id="6" name="Text 2"/>
          <p:cNvSpPr txBox="1"/>
          <p:nvPr/>
        </p:nvSpPr>
        <p:spPr>
          <a:xfrm>
            <a:off x="5156262" y="2858378"/>
            <a:ext cx="3630900" cy="1224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1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Прослеживается устойчивый прирост общего членства, что свидетельствует о стабильном укреплении организации.
</a:t>
            </a:r>
            <a:endParaRPr lang="en-US" sz="1100" dirty="0"/>
          </a:p>
        </p:txBody>
      </p:sp>
      <p:sp>
        <p:nvSpPr>
          <p:cNvPr id="7" name="Text 3"/>
          <p:cNvSpPr txBox="1"/>
          <p:nvPr/>
        </p:nvSpPr>
        <p:spPr>
          <a:xfrm>
            <a:off x="5153450" y="4519200"/>
            <a:ext cx="3630900" cy="264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8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Статистический отчет Липецкой городской организации, 2025 год
</a:t>
            </a:r>
            <a:endParaRPr lang="en-US" sz="800" dirty="0"/>
          </a:p>
        </p:txBody>
      </p:sp>
      <p:sp>
        <p:nvSpPr>
          <p:cNvPr id="8" name="Text 4"/>
          <p:cNvSpPr txBox="1"/>
          <p:nvPr/>
        </p:nvSpPr>
        <p:spPr>
          <a:xfrm>
            <a:off x="360025" y="537925"/>
            <a:ext cx="8424000" cy="672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80000"/>
              </a:lnSpc>
              <a:buNone/>
            </a:pPr>
            <a:r>
              <a:rPr lang="en-US" sz="2400" dirty="0">
                <a:solidFill>
                  <a:srgbClr val="0000C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Динамика охвата профсоюзным членством 2023–2025 гг.</a:t>
            </a:r>
            <a:r>
              <a:rPr lang="en-US" sz="2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24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0750" y="2190305"/>
            <a:ext cx="4333200" cy="1108789"/>
          </a:xfrm>
          <a:prstGeom prst="rect">
            <a:avLst/>
          </a:prstGeom>
        </p:spPr>
      </p:pic>
      <p:sp>
        <p:nvSpPr>
          <p:cNvPr id="4" name="Text 0"/>
          <p:cNvSpPr txBox="1"/>
          <p:nvPr/>
        </p:nvSpPr>
        <p:spPr>
          <a:xfrm>
            <a:off x="7814450" y="245700"/>
            <a:ext cx="972600" cy="114300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0" indent="0" algn="r">
              <a:lnSpc>
                <a:spcPct val="115000"/>
              </a:lnSpc>
              <a:buNone/>
            </a:pPr>
            <a:r>
              <a:rPr lang="en-US" sz="782" dirty="0">
                <a:solidFill>
                  <a:srgbClr val="78909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8</a:t>
            </a:r>
            <a:endParaRPr lang="en-US" sz="782" dirty="0"/>
          </a:p>
        </p:txBody>
      </p:sp>
      <p:sp>
        <p:nvSpPr>
          <p:cNvPr id="5" name="Text 1"/>
          <p:cNvSpPr txBox="1"/>
          <p:nvPr/>
        </p:nvSpPr>
        <p:spPr>
          <a:xfrm>
            <a:off x="360001" y="1407000"/>
            <a:ext cx="3764700" cy="1224000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1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Таблица демонстрирует охват и прирост численности членства в школах, детских садах и учреждениях дополнительного образования.
</a:t>
            </a:r>
            <a:endParaRPr lang="en-US" sz="1100" dirty="0"/>
          </a:p>
        </p:txBody>
      </p:sp>
      <p:sp>
        <p:nvSpPr>
          <p:cNvPr id="6" name="Text 2"/>
          <p:cNvSpPr txBox="1"/>
          <p:nvPr/>
        </p:nvSpPr>
        <p:spPr>
          <a:xfrm>
            <a:off x="360000" y="2858403"/>
            <a:ext cx="3764700" cy="1224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1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Максимальный охват достигнут в дошкольных учреждениях, что подчеркивает успешность работы в этом сегменте.
</a:t>
            </a:r>
            <a:endParaRPr lang="en-US" sz="1100" dirty="0"/>
          </a:p>
        </p:txBody>
      </p:sp>
      <p:sp>
        <p:nvSpPr>
          <p:cNvPr id="7" name="Text 3"/>
          <p:cNvSpPr txBox="1"/>
          <p:nvPr/>
        </p:nvSpPr>
        <p:spPr>
          <a:xfrm>
            <a:off x="360000" y="4519200"/>
            <a:ext cx="3764700" cy="264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8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Статистический отчет Липецкой городской организации, 2025
</a:t>
            </a:r>
            <a:endParaRPr lang="en-US" sz="800" dirty="0"/>
          </a:p>
        </p:txBody>
      </p:sp>
      <p:sp>
        <p:nvSpPr>
          <p:cNvPr id="8" name="Text 4"/>
          <p:cNvSpPr txBox="1"/>
          <p:nvPr/>
        </p:nvSpPr>
        <p:spPr>
          <a:xfrm>
            <a:off x="360025" y="537925"/>
            <a:ext cx="8424000" cy="672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80000"/>
              </a:lnSpc>
              <a:buNone/>
            </a:pPr>
            <a:r>
              <a:rPr lang="en-US" sz="2400" dirty="0">
                <a:solidFill>
                  <a:srgbClr val="0000C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Охват членством по уровням образовательных учреждений</a:t>
            </a:r>
            <a:r>
              <a:rPr lang="en-US" sz="2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24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349" y="0"/>
            <a:ext cx="4647902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 0"/>
          <p:cNvSpPr txBox="1"/>
          <p:nvPr/>
        </p:nvSpPr>
        <p:spPr>
          <a:xfrm>
            <a:off x="356950" y="360000"/>
            <a:ext cx="3936000" cy="10731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80000"/>
              </a:lnSpc>
              <a:buNone/>
            </a:pPr>
            <a:r>
              <a:rPr lang="en-US" sz="2400" dirty="0">
                <a:solidFill>
                  <a:srgbClr val="0000C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Сравнительный анализ охвата: Липецк и область</a:t>
            </a:r>
            <a:r>
              <a:rPr lang="en-US" sz="2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2400" dirty="0"/>
          </a:p>
        </p:txBody>
      </p:sp>
      <p:sp>
        <p:nvSpPr>
          <p:cNvPr id="5" name="Text 1"/>
          <p:cNvSpPr txBox="1"/>
          <p:nvPr/>
        </p:nvSpPr>
        <p:spPr>
          <a:xfrm>
            <a:off x="1890400" y="4873500"/>
            <a:ext cx="869100" cy="114300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0" indent="0" algn="ctr">
              <a:lnSpc>
                <a:spcPct val="115000"/>
              </a:lnSpc>
              <a:buNone/>
            </a:pPr>
            <a:r>
              <a:rPr lang="en-US" sz="782" dirty="0">
                <a:solidFill>
                  <a:srgbClr val="78909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9</a:t>
            </a:r>
            <a:endParaRPr lang="en-US" sz="782" dirty="0"/>
          </a:p>
        </p:txBody>
      </p:sp>
      <p:sp>
        <p:nvSpPr>
          <p:cNvPr id="6" name="Text 2"/>
          <p:cNvSpPr txBox="1"/>
          <p:nvPr/>
        </p:nvSpPr>
        <p:spPr>
          <a:xfrm>
            <a:off x="356700" y="1876750"/>
            <a:ext cx="3936000" cy="1028100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Общий охват и работающие
</a:t>
            </a:r>
            <a:r>
              <a:rPr lang="en-US" sz="8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11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 Липецке общий охват профсоюзным членством составляет 73,2%, что чуть ниже областного уровня в 77,3%; охват работающих в городе достиг 71,7%.
</a:t>
            </a:r>
            <a:endParaRPr lang="en-US" sz="1400" dirty="0"/>
          </a:p>
        </p:txBody>
      </p:sp>
      <p:sp>
        <p:nvSpPr>
          <p:cNvPr id="7" name="Text 3"/>
          <p:cNvSpPr txBox="1"/>
          <p:nvPr/>
        </p:nvSpPr>
        <p:spPr>
          <a:xfrm>
            <a:off x="356700" y="3407721"/>
            <a:ext cx="3936000" cy="1028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329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Лидерство в сегментах дошкольного и дополнительного образования
</a:t>
            </a:r>
            <a:r>
              <a:rPr lang="en-US" sz="759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1044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Липецк занимает лидирующие позиции по охвату в дошкольных (84%) и дополнительном образовании (71,3%), что свидетельствует о высоком качестве профсоюзной работы.
</a:t>
            </a:r>
            <a:endParaRPr lang="en-US" sz="1329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1609</Words>
  <Application>Microsoft Office PowerPoint</Application>
  <PresentationFormat>Экран (16:9)</PresentationFormat>
  <Paragraphs>189</Paragraphs>
  <Slides>29</Slides>
  <Notes>29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PptxGenJS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Natalia</cp:lastModifiedBy>
  <cp:revision>8</cp:revision>
  <dcterms:created xsi:type="dcterms:W3CDTF">2026-03-24T07:31:13Z</dcterms:created>
  <dcterms:modified xsi:type="dcterms:W3CDTF">2026-03-24T08:36:20Z</dcterms:modified>
</cp:coreProperties>
</file>